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2" r:id="rId2"/>
  </p:sldMasterIdLst>
  <p:notesMasterIdLst>
    <p:notesMasterId r:id="rId69"/>
  </p:notesMasterIdLst>
  <p:sldIdLst>
    <p:sldId id="256" r:id="rId3"/>
    <p:sldId id="6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671" r:id="rId13"/>
    <p:sldId id="275" r:id="rId14"/>
    <p:sldId id="272" r:id="rId15"/>
    <p:sldId id="273" r:id="rId16"/>
    <p:sldId id="278" r:id="rId17"/>
    <p:sldId id="638" r:id="rId18"/>
    <p:sldId id="609" r:id="rId19"/>
    <p:sldId id="659" r:id="rId20"/>
    <p:sldId id="276" r:id="rId21"/>
    <p:sldId id="280" r:id="rId22"/>
    <p:sldId id="281" r:id="rId23"/>
    <p:sldId id="282" r:id="rId24"/>
    <p:sldId id="283" r:id="rId25"/>
    <p:sldId id="285" r:id="rId26"/>
    <p:sldId id="284" r:id="rId27"/>
    <p:sldId id="293" r:id="rId28"/>
    <p:sldId id="290" r:id="rId29"/>
    <p:sldId id="288" r:id="rId30"/>
    <p:sldId id="291" r:id="rId31"/>
    <p:sldId id="277" r:id="rId32"/>
    <p:sldId id="294" r:id="rId33"/>
    <p:sldId id="295" r:id="rId34"/>
    <p:sldId id="296" r:id="rId35"/>
    <p:sldId id="306" r:id="rId36"/>
    <p:sldId id="307" r:id="rId37"/>
    <p:sldId id="297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636" r:id="rId46"/>
    <p:sldId id="625" r:id="rId47"/>
    <p:sldId id="627" r:id="rId48"/>
    <p:sldId id="628" r:id="rId49"/>
    <p:sldId id="629" r:id="rId50"/>
    <p:sldId id="669" r:id="rId51"/>
    <p:sldId id="633" r:id="rId52"/>
    <p:sldId id="634" r:id="rId53"/>
    <p:sldId id="631" r:id="rId54"/>
    <p:sldId id="632" r:id="rId55"/>
    <p:sldId id="660" r:id="rId56"/>
    <p:sldId id="663" r:id="rId57"/>
    <p:sldId id="643" r:id="rId58"/>
    <p:sldId id="670" r:id="rId59"/>
    <p:sldId id="652" r:id="rId60"/>
    <p:sldId id="657" r:id="rId61"/>
    <p:sldId id="658" r:id="rId62"/>
    <p:sldId id="662" r:id="rId63"/>
    <p:sldId id="666" r:id="rId64"/>
    <p:sldId id="664" r:id="rId65"/>
    <p:sldId id="665" r:id="rId66"/>
    <p:sldId id="667" r:id="rId67"/>
    <p:sldId id="668" r:id="rId68"/>
  </p:sldIdLst>
  <p:sldSz cx="9144000" cy="6858000" type="screen4x3"/>
  <p:notesSz cx="6858000" cy="9144000"/>
  <p:custShowLst>
    <p:custShow name="Custom Show 1" id="0">
      <p:sldLst>
        <p:sld r:id="rId43"/>
      </p:sldLst>
    </p:custShow>
  </p:custShow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D4D4D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497" autoAdjust="0"/>
    <p:restoredTop sz="93490" autoAdjust="0"/>
  </p:normalViewPr>
  <p:slideViewPr>
    <p:cSldViewPr snapToGrid="0">
      <p:cViewPr varScale="1">
        <p:scale>
          <a:sx n="83" d="100"/>
          <a:sy n="83" d="100"/>
        </p:scale>
        <p:origin x="91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1F519-2D66-467E-A65F-109B73C54D4A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175B6-8397-416E-9A1A-A9B2F04D56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88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350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decidable 2-var fragment of FOL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11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https://youtu.be/XOxxPcy5Gr4?t=82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5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https://youtu.be/XOxxPcy5Gr4?t=82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782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https://www.youtube.com/watch?v=72jYNNJxl7M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72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457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AlphaStar beats human players at Starcraft, trained on 200years worth of game playing.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795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407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03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764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Our own understanding of images, sounds, and language, is grounded in our sensorimotor experience as humans—as embodied earthly creatures". </a:t>
            </a:r>
            <a:br>
              <a:rPr lang="en-US"/>
            </a:br>
            <a:br>
              <a:rPr lang="en-US"/>
            </a:br>
            <a:r>
              <a:rPr lang="en-US"/>
              <a:t>Take symbols no longer as discrete mathematical entities (the biggest con-trick in logic), but as vector-representations obtained from observations in the real world, with representations of similar symbols in close proximity in a vector space. 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56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https://www.youtube.com/watch?v=8tq1C8spV_g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355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Our own understanding of images, sounds, and language, is grounded in our sensorimotor experience as humans—as embodied earthly creatures". </a:t>
            </a:r>
            <a:br>
              <a:rPr lang="en-US"/>
            </a:br>
            <a:br>
              <a:rPr lang="en-US"/>
            </a:br>
            <a:r>
              <a:rPr lang="en-US"/>
              <a:t>Take symbols no longer as discrete mathematical entities (the biggest con-trick in logic), but as vector-representations obtained from observations in the real world, with representations of similar symbols in close proximity in a vector space. 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226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https://youtu.be/qXdn6ynwpiI?t=306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81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https://www.youtube.com/watch?v=RIYRQC2iBp0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99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https://www.youtube.com/watch?v=MKRwV3DTVLo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267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https://www.youtube.com/watch?v=CIBvSO7exQ0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0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544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75B6-8397-416E-9A1A-A9B2F04D561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490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3B3572-72FD-4D01-9D61-95379CCDD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BF0B5A7-7C27-4878-B192-859F4A16B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3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8FB3-ED49-4FA2-81EA-27C9C1AFD44F}" type="datetime1">
              <a:rPr lang="en-GB" smtClean="0"/>
              <a:t>26/01/2019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21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19D1-5914-4C28-ABCA-AC9FEFF7F59D}" type="datetime1">
              <a:rPr lang="en-GB" smtClean="0"/>
              <a:t>26/01/2019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9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5207-257C-486E-B602-A5AB3AB10A02}" type="datetime1">
              <a:rPr lang="en-GB" smtClean="0"/>
              <a:t>26/01/2019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30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7C74B-B2EA-489B-8AF2-91B12FEE7331}" type="datetime1">
              <a:rPr lang="en-GB" smtClean="0"/>
              <a:t>26/01/2019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129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F792-A6E1-49D3-84E1-FCB4613C63B8}" type="datetime1">
              <a:rPr lang="en-GB" smtClean="0"/>
              <a:t>26/01/2019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29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5189-B076-498E-928B-084FC468F51E}" type="datetime1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77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B77B-C528-4278-980F-7CA08FE9E4C1}" type="datetime1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5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A9720-0910-483E-8728-AB8354A3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3E3424-1C76-4BB2-885D-5D4B4D745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1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E4E-0D5A-4C9A-B06C-5D771809A074}" type="datetimeFigureOut">
              <a:rPr lang="en-GB" smtClean="0"/>
              <a:pPr/>
              <a:t>26/01/2019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12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2D05-F446-48CD-952A-736C395BF182}" type="datetime1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3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AD43-681E-4153-8E3E-CF7D2099FD66}" type="datetime1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35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FBE8-EAE5-432E-9F1B-59335DF432BB}" type="datetime1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9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F00F9-4F98-4800-A2BB-A2F9E789DED9}" type="datetime1">
              <a:rPr lang="en-GB" smtClean="0"/>
              <a:t>26/01/2019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0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CBD7A29-DD15-41FA-A746-7FE8C3FE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A10341-4BBD-41F8-92F2-CEC6DC4A4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Afbeelding 7" descr="Afbeelding met laser&#10;&#10;Beschrijving is gegenereerd met hoge betrouwbaarheid">
            <a:extLst>
              <a:ext uri="{FF2B5EF4-FFF2-40B4-BE49-F238E27FC236}">
                <a16:creationId xmlns:a16="http://schemas.microsoft.com/office/drawing/2014/main" id="{647FEE54-DD9A-4CDB-8AD9-5C9611409A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B225C695-0270-429B-BD0C-26FDD63D8754}"/>
              </a:ext>
            </a:extLst>
          </p:cNvPr>
          <p:cNvSpPr/>
          <p:nvPr/>
        </p:nvSpPr>
        <p:spPr>
          <a:xfrm>
            <a:off x="1965277" y="0"/>
            <a:ext cx="7178723" cy="685800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23688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A8803-94EE-44EE-82BC-75C565E5BA29}" type="datetime1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4B30-0E48-46A4-93FB-AC48546D98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2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MKRwV3DTVL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CIBvSO7exQ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XOxxPcy5Gr4?t=82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NJarxpYyoFI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5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72.png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93.pn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7.jpg"/><Relationship Id="rId7" Type="http://schemas.openxmlformats.org/officeDocument/2006/relationships/image" Target="../media/image99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g"/><Relationship Id="rId5" Type="http://schemas.openxmlformats.org/officeDocument/2006/relationships/image" Target="../media/image83.png"/><Relationship Id="rId4" Type="http://schemas.openxmlformats.org/officeDocument/2006/relationships/image" Target="../media/image9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64.png"/><Relationship Id="rId4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8tq1C8spV_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qXdn6ynwpiI?t=30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RIYRQC2iBp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EF27-FD00-4864-BAD9-4B9A645BB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361" y="1041400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en-US" sz="6000"/>
              <a:t>AI: Da’s toch logisch!</a:t>
            </a:r>
            <a:br>
              <a:rPr lang="en-US" sz="6000"/>
            </a:br>
            <a:br>
              <a:rPr lang="en-US" sz="6000"/>
            </a:br>
            <a:r>
              <a:rPr lang="en-US" sz="6000"/>
              <a:t>AI: That’s logical!</a:t>
            </a:r>
            <a:endParaRPr lang="en-GB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2040D-B5E4-414A-909B-7C8387538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7361" y="3789415"/>
            <a:ext cx="685800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3200"/>
              <a:t>A tale of two towers</a:t>
            </a:r>
          </a:p>
          <a:p>
            <a:endParaRPr lang="en-US" sz="3200"/>
          </a:p>
          <a:p>
            <a:r>
              <a:rPr lang="en-US" sz="3200"/>
              <a:t>Frank van Harmelen</a:t>
            </a:r>
          </a:p>
          <a:p>
            <a:r>
              <a:rPr lang="en-US" sz="3200"/>
              <a:t>Vrije Universiteit Amsterdam</a:t>
            </a:r>
            <a:endParaRPr lang="en-GB" sz="3200"/>
          </a:p>
        </p:txBody>
      </p:sp>
      <p:pic>
        <p:nvPicPr>
          <p:cNvPr id="4" name="Picture 2" descr="http://mirrors.creativecommons.org/presskit/buttons/88x31/png/by.png">
            <a:extLst>
              <a:ext uri="{FF2B5EF4-FFF2-40B4-BE49-F238E27FC236}">
                <a16:creationId xmlns:a16="http://schemas.microsoft.com/office/drawing/2014/main" id="{D5D4CA3B-28E2-4417-AEE6-6845BB3BE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4123"/>
            <a:ext cx="1440159" cy="503877"/>
          </a:xfrm>
          <a:prstGeom prst="rect">
            <a:avLst/>
          </a:prstGeom>
          <a:noFill/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A5120307-2A72-4F7B-9860-CDB23E512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5431982"/>
            <a:ext cx="2088232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Creative Commons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License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CC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 3.0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Allowed to copy, redistribute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remix &amp; transform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must attribute</a:t>
            </a:r>
          </a:p>
        </p:txBody>
      </p:sp>
      <p:pic>
        <p:nvPicPr>
          <p:cNvPr id="6" name="Picture 5" descr="D:\Frankh\Dropbox\FRANKH\projects\Netwerk Instituut\promo-materiaal\logo-new\drukmap\OZI_NI_Wit_CMYK.jpg">
            <a:extLst>
              <a:ext uri="{FF2B5EF4-FFF2-40B4-BE49-F238E27FC236}">
                <a16:creationId xmlns:a16="http://schemas.microsoft.com/office/drawing/2014/main" id="{AE03D174-3E7A-4BF4-AB27-2CC2BCE9E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65"/>
          <a:stretch/>
        </p:blipFill>
        <p:spPr bwMode="auto">
          <a:xfrm>
            <a:off x="4601740" y="5502593"/>
            <a:ext cx="1895609" cy="851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64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F7E9B9-434A-4AF6-9615-15C0373B9856}"/>
              </a:ext>
            </a:extLst>
          </p:cNvPr>
          <p:cNvSpPr/>
          <p:nvPr/>
        </p:nvSpPr>
        <p:spPr>
          <a:xfrm>
            <a:off x="0" y="-52466"/>
            <a:ext cx="9144000" cy="69104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0BF17-61DA-4741-95F8-B64B8DBA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726"/>
            <a:ext cx="9151880" cy="4626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E56C3-91D0-42FC-8A57-0E750CAFFB71}"/>
              </a:ext>
            </a:extLst>
          </p:cNvPr>
          <p:cNvSpPr txBox="1"/>
          <p:nvPr/>
        </p:nvSpPr>
        <p:spPr>
          <a:xfrm>
            <a:off x="1376218" y="6003636"/>
            <a:ext cx="599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Movie at https://www.youtube.com/watch?v=MKRwV3DTVLo</a:t>
            </a:r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2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F7E9B9-434A-4AF6-9615-15C0373B9856}"/>
              </a:ext>
            </a:extLst>
          </p:cNvPr>
          <p:cNvSpPr/>
          <p:nvPr/>
        </p:nvSpPr>
        <p:spPr>
          <a:xfrm>
            <a:off x="0" y="-52466"/>
            <a:ext cx="9144000" cy="69104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26FBA-A953-4B8C-AF57-86487136D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393"/>
            <a:ext cx="9144000" cy="5134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EA5C39-FDA6-410E-93BD-0D19CD0A3E8E}"/>
              </a:ext>
            </a:extLst>
          </p:cNvPr>
          <p:cNvSpPr txBox="1"/>
          <p:nvPr/>
        </p:nvSpPr>
        <p:spPr>
          <a:xfrm>
            <a:off x="1607127" y="6354618"/>
            <a:ext cx="581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Movie at https://www.youtube.com/watch?v=CIBvSO7exQ0</a:t>
            </a:r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4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11133F-00EF-4596-8E71-F4514CE9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54"/>
          <a:stretch/>
        </p:blipFill>
        <p:spPr>
          <a:xfrm flipH="1">
            <a:off x="0" y="-138645"/>
            <a:ext cx="2881740" cy="2714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7CA18-7605-4B9E-8B38-43FB66E2C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65" y="2244827"/>
            <a:ext cx="7178135" cy="236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0B043-B765-491B-9AFD-99B4E9193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36" y="4613173"/>
            <a:ext cx="2349859" cy="22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432AF-67D5-4E33-8423-F2B02DBF3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8306E-A573-4EDB-89E2-87405CD08DA7}"/>
              </a:ext>
            </a:extLst>
          </p:cNvPr>
          <p:cNvSpPr txBox="1"/>
          <p:nvPr/>
        </p:nvSpPr>
        <p:spPr>
          <a:xfrm>
            <a:off x="6708098" y="4054840"/>
            <a:ext cx="23159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Ink Free" panose="03080402000500000000" pitchFamily="66" charset="0"/>
              </a:rPr>
              <a:t>Symbolic</a:t>
            </a:r>
          </a:p>
          <a:p>
            <a:r>
              <a:rPr lang="en-US" sz="3200" b="1">
                <a:solidFill>
                  <a:schemeClr val="bg1"/>
                </a:solidFill>
                <a:latin typeface="Ink Free" panose="03080402000500000000" pitchFamily="66" charset="0"/>
              </a:rPr>
              <a:t>Knowledge</a:t>
            </a:r>
          </a:p>
          <a:p>
            <a:r>
              <a:rPr lang="en-US" sz="3200" b="1">
                <a:solidFill>
                  <a:schemeClr val="bg1"/>
                </a:solidFill>
                <a:latin typeface="Ink Free" panose="03080402000500000000" pitchFamily="66" charset="0"/>
              </a:rPr>
              <a:t>Logic</a:t>
            </a:r>
          </a:p>
          <a:p>
            <a:r>
              <a:rPr lang="en-US" sz="3200" b="1">
                <a:solidFill>
                  <a:schemeClr val="bg1"/>
                </a:solidFill>
                <a:latin typeface="Ink Free" panose="03080402000500000000" pitchFamily="66" charset="0"/>
              </a:rPr>
              <a:t>Reasoning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28027-AC39-4613-8ACD-2C6A2B9B201F}"/>
              </a:ext>
            </a:extLst>
          </p:cNvPr>
          <p:cNvSpPr txBox="1"/>
          <p:nvPr/>
        </p:nvSpPr>
        <p:spPr>
          <a:xfrm>
            <a:off x="119923" y="4049844"/>
            <a:ext cx="2720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Ink Free" panose="03080402000500000000" pitchFamily="66" charset="0"/>
              </a:rPr>
              <a:t>Connectionist</a:t>
            </a:r>
          </a:p>
          <a:p>
            <a:r>
              <a:rPr lang="en-US" sz="3200" b="1">
                <a:solidFill>
                  <a:schemeClr val="bg1"/>
                </a:solidFill>
                <a:latin typeface="Ink Free" panose="03080402000500000000" pitchFamily="66" charset="0"/>
              </a:rPr>
              <a:t>Data</a:t>
            </a:r>
          </a:p>
          <a:p>
            <a:r>
              <a:rPr lang="en-US" sz="3200" b="1">
                <a:solidFill>
                  <a:schemeClr val="bg1"/>
                </a:solidFill>
                <a:latin typeface="Ink Free" panose="03080402000500000000" pitchFamily="66" charset="0"/>
              </a:rPr>
              <a:t>Statistics</a:t>
            </a:r>
          </a:p>
          <a:p>
            <a:r>
              <a:rPr lang="en-US" sz="3200" b="1">
                <a:solidFill>
                  <a:schemeClr val="bg1"/>
                </a:solidFill>
                <a:latin typeface="Ink Free" panose="03080402000500000000" pitchFamily="66" charset="0"/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EEA13-211F-4A69-8AFE-09BB93F9B505}"/>
              </a:ext>
            </a:extLst>
          </p:cNvPr>
          <p:cNvSpPr txBox="1"/>
          <p:nvPr/>
        </p:nvSpPr>
        <p:spPr>
          <a:xfrm>
            <a:off x="2840636" y="-89940"/>
            <a:ext cx="491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Ink Free" panose="03080402000500000000" pitchFamily="66" charset="0"/>
              </a:rPr>
              <a:t>A pendulum ?</a:t>
            </a:r>
          </a:p>
        </p:txBody>
      </p:sp>
    </p:spTree>
    <p:extLst>
      <p:ext uri="{BB962C8B-B14F-4D97-AF65-F5344CB8AC3E}">
        <p14:creationId xmlns:p14="http://schemas.microsoft.com/office/powerpoint/2010/main" val="16764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6670E0-AA17-4188-BDF7-794ADC171B89}"/>
              </a:ext>
            </a:extLst>
          </p:cNvPr>
          <p:cNvGrpSpPr/>
          <p:nvPr/>
        </p:nvGrpSpPr>
        <p:grpSpPr>
          <a:xfrm>
            <a:off x="1971208" y="0"/>
            <a:ext cx="7172792" cy="6858000"/>
            <a:chOff x="2488366" y="0"/>
            <a:chExt cx="585365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0239F6-9C84-4CF7-B502-927B6DD7B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8366" y="0"/>
              <a:ext cx="5853659" cy="67942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529F91-5314-48D4-BE4B-B7096698C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66" y="6560794"/>
              <a:ext cx="5853658" cy="29720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1DE95A-EC2D-4484-9967-288BD88C6506}"/>
              </a:ext>
            </a:extLst>
          </p:cNvPr>
          <p:cNvSpPr txBox="1"/>
          <p:nvPr/>
        </p:nvSpPr>
        <p:spPr>
          <a:xfrm>
            <a:off x="3843527" y="499994"/>
            <a:ext cx="4918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Ink Free" panose="03080402000500000000" pitchFamily="66" charset="0"/>
              </a:rPr>
              <a:t>A Tale of </a:t>
            </a:r>
            <a:br>
              <a:rPr lang="en-US" sz="4800" b="1">
                <a:latin typeface="Ink Free" panose="03080402000500000000" pitchFamily="66" charset="0"/>
              </a:rPr>
            </a:br>
            <a:r>
              <a:rPr lang="en-US" sz="4800" b="1">
                <a:latin typeface="Ink Free" panose="03080402000500000000" pitchFamily="66" charset="0"/>
              </a:rPr>
              <a:t>two towers?</a:t>
            </a:r>
          </a:p>
        </p:txBody>
      </p:sp>
    </p:spTree>
    <p:extLst>
      <p:ext uri="{BB962C8B-B14F-4D97-AF65-F5344CB8AC3E}">
        <p14:creationId xmlns:p14="http://schemas.microsoft.com/office/powerpoint/2010/main" val="37768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E2B75-EE9A-40A1-9504-16DF614E3197}"/>
              </a:ext>
            </a:extLst>
          </p:cNvPr>
          <p:cNvSpPr txBox="1"/>
          <p:nvPr/>
        </p:nvSpPr>
        <p:spPr>
          <a:xfrm>
            <a:off x="2840636" y="254189"/>
            <a:ext cx="491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Ink Free" panose="03080402000500000000" pitchFamily="66" charset="0"/>
              </a:rPr>
              <a:t>Two religions?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149E26-1BB9-4FC0-B411-A0C0870EB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103" y="1075575"/>
            <a:ext cx="6784258" cy="5431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19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08CD7A-D102-419A-B2B6-A92020F2B28E}"/>
              </a:ext>
            </a:extLst>
          </p:cNvPr>
          <p:cNvSpPr/>
          <p:nvPr/>
        </p:nvSpPr>
        <p:spPr>
          <a:xfrm>
            <a:off x="3657600" y="2176453"/>
            <a:ext cx="5274761" cy="2035277"/>
          </a:xfrm>
          <a:prstGeom prst="round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rgbClr val="0070C0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b="1"/>
              <a:t>Let’s see what our brain does</a:t>
            </a:r>
            <a:endParaRPr lang="en-GB" sz="6000" b="1"/>
          </a:p>
        </p:txBody>
      </p:sp>
    </p:spTree>
    <p:extLst>
      <p:ext uri="{BB962C8B-B14F-4D97-AF65-F5344CB8AC3E}">
        <p14:creationId xmlns:p14="http://schemas.microsoft.com/office/powerpoint/2010/main" val="26318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25B770-8DD2-4E95-9268-6D7C52D28DDB}"/>
              </a:ext>
            </a:extLst>
          </p:cNvPr>
          <p:cNvSpPr/>
          <p:nvPr/>
        </p:nvSpPr>
        <p:spPr>
          <a:xfrm>
            <a:off x="3555180" y="4412568"/>
            <a:ext cx="6185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/>
              <a:t>Who was the previous </a:t>
            </a:r>
            <a:br>
              <a:rPr lang="en-US" sz="3200" b="1"/>
            </a:br>
            <a:r>
              <a:rPr lang="en-US" sz="3200" b="1"/>
              <a:t>president of the United States?</a:t>
            </a:r>
            <a:endParaRPr lang="en-GB" sz="32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A7C75-DBA3-4EE8-A413-B3A45F08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82" y="84147"/>
            <a:ext cx="5619531" cy="421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FAA9BFE-A50E-41B5-8557-6D9D7806E586}"/>
              </a:ext>
            </a:extLst>
          </p:cNvPr>
          <p:cNvSpPr/>
          <p:nvPr/>
        </p:nvSpPr>
        <p:spPr>
          <a:xfrm>
            <a:off x="330199" y="3753571"/>
            <a:ext cx="1665890" cy="982717"/>
          </a:xfrm>
          <a:prstGeom prst="wedgeRectCallout">
            <a:avLst>
              <a:gd name="adj1" fmla="val 141877"/>
              <a:gd name="adj2" fmla="val 979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Thinking slow</a:t>
            </a:r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0DA73C8-A2E9-4564-B56C-FDF79357216A}"/>
              </a:ext>
            </a:extLst>
          </p:cNvPr>
          <p:cNvSpPr/>
          <p:nvPr/>
        </p:nvSpPr>
        <p:spPr>
          <a:xfrm>
            <a:off x="330199" y="2263976"/>
            <a:ext cx="1665890" cy="982717"/>
          </a:xfrm>
          <a:prstGeom prst="wedgeRectCallout">
            <a:avLst>
              <a:gd name="adj1" fmla="val 152222"/>
              <a:gd name="adj2" fmla="val -969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Thinking fast</a:t>
            </a:r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5C2E6-9C07-4608-AF8C-D59E58E171BE}"/>
              </a:ext>
            </a:extLst>
          </p:cNvPr>
          <p:cNvSpPr/>
          <p:nvPr/>
        </p:nvSpPr>
        <p:spPr>
          <a:xfrm>
            <a:off x="3544669" y="5615701"/>
            <a:ext cx="6185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/>
              <a:t>Who was the previous previous</a:t>
            </a:r>
            <a:br>
              <a:rPr lang="en-US" sz="3200" b="1"/>
            </a:br>
            <a:r>
              <a:rPr lang="en-US" sz="3200" b="1"/>
              <a:t>president of the United States?</a:t>
            </a:r>
            <a:endParaRPr lang="en-GB" sz="3200" b="1"/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B2730655-57DC-4F6F-AA36-5EF95816CAA4}"/>
              </a:ext>
            </a:extLst>
          </p:cNvPr>
          <p:cNvSpPr/>
          <p:nvPr/>
        </p:nvSpPr>
        <p:spPr>
          <a:xfrm>
            <a:off x="-1" y="0"/>
            <a:ext cx="2744843" cy="614919"/>
          </a:xfrm>
          <a:prstGeom prst="wedgeRectCallout">
            <a:avLst>
              <a:gd name="adj1" fmla="val -8586"/>
              <a:gd name="adj2" fmla="val 32070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/>
              <a:t>Connectionist</a:t>
            </a:r>
            <a:endParaRPr lang="en-GB" sz="3600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0D923E4C-8F20-4066-B2C5-BA0936546CBE}"/>
              </a:ext>
            </a:extLst>
          </p:cNvPr>
          <p:cNvSpPr/>
          <p:nvPr/>
        </p:nvSpPr>
        <p:spPr>
          <a:xfrm>
            <a:off x="0" y="6243081"/>
            <a:ext cx="1996089" cy="614919"/>
          </a:xfrm>
          <a:prstGeom prst="wedgeRectCallout">
            <a:avLst>
              <a:gd name="adj1" fmla="val -8586"/>
              <a:gd name="adj2" fmla="val -30079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/>
              <a:t>Symbolic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36097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9" grpId="0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025D28-7AC8-45B4-8F33-830A74AF1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45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9F583F-E2FB-44BB-A8E5-3F3CEA150A51}"/>
              </a:ext>
            </a:extLst>
          </p:cNvPr>
          <p:cNvSpPr/>
          <p:nvPr/>
        </p:nvSpPr>
        <p:spPr>
          <a:xfrm>
            <a:off x="4572000" y="2143433"/>
            <a:ext cx="4444181" cy="2035277"/>
          </a:xfrm>
          <a:prstGeom prst="round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rgbClr val="0070C0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b="1"/>
              <a:t>What is </a:t>
            </a:r>
            <a:br>
              <a:rPr lang="en-US" sz="6000" b="1"/>
            </a:br>
            <a:r>
              <a:rPr lang="en-US" sz="6000" b="1">
                <a:solidFill>
                  <a:schemeClr val="bg1"/>
                </a:solidFill>
              </a:rPr>
              <a:t>symbolic</a:t>
            </a:r>
            <a:r>
              <a:rPr lang="en-US" sz="6000" b="1"/>
              <a:t> AI?</a:t>
            </a:r>
            <a:endParaRPr lang="en-GB" sz="6000" b="1"/>
          </a:p>
        </p:txBody>
      </p:sp>
    </p:spTree>
    <p:extLst>
      <p:ext uri="{BB962C8B-B14F-4D97-AF65-F5344CB8AC3E}">
        <p14:creationId xmlns:p14="http://schemas.microsoft.com/office/powerpoint/2010/main" val="28352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20012-508E-4159-BB1C-0628D6CE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45" y="-1"/>
            <a:ext cx="7175955" cy="68584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5D25BB-BA10-46A2-931A-AB6F27AD70AD}"/>
              </a:ext>
            </a:extLst>
          </p:cNvPr>
          <p:cNvSpPr/>
          <p:nvPr/>
        </p:nvSpPr>
        <p:spPr>
          <a:xfrm>
            <a:off x="4475480" y="4703753"/>
            <a:ext cx="4444181" cy="2035277"/>
          </a:xfrm>
          <a:prstGeom prst="round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rgbClr val="0070C0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b="1"/>
              <a:t>What is </a:t>
            </a:r>
            <a:br>
              <a:rPr lang="en-US" sz="6000" b="1"/>
            </a:br>
            <a:r>
              <a:rPr lang="en-US" sz="6000" b="1"/>
              <a:t>AI?</a:t>
            </a:r>
            <a:endParaRPr lang="en-GB" sz="6000" b="1"/>
          </a:p>
        </p:txBody>
      </p:sp>
    </p:spTree>
    <p:extLst>
      <p:ext uri="{BB962C8B-B14F-4D97-AF65-F5344CB8AC3E}">
        <p14:creationId xmlns:p14="http://schemas.microsoft.com/office/powerpoint/2010/main" val="15996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FRANKH\SemWeb\ISWC2011\naming-cartoon.jpg">
            <a:extLst>
              <a:ext uri="{FF2B5EF4-FFF2-40B4-BE49-F238E27FC236}">
                <a16:creationId xmlns:a16="http://schemas.microsoft.com/office/drawing/2014/main" id="{3F89645D-65F2-42E9-B1B5-5A5BF5F6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71" y="490434"/>
            <a:ext cx="6264696" cy="6215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C59BC-9C18-49BE-BE07-773C7B7CC520}"/>
              </a:ext>
            </a:extLst>
          </p:cNvPr>
          <p:cNvSpPr txBox="1"/>
          <p:nvPr/>
        </p:nvSpPr>
        <p:spPr>
          <a:xfrm>
            <a:off x="-52466" y="-63253"/>
            <a:ext cx="3938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Representation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= Symbols</a:t>
            </a:r>
          </a:p>
        </p:txBody>
      </p:sp>
    </p:spTree>
    <p:extLst>
      <p:ext uri="{BB962C8B-B14F-4D97-AF65-F5344CB8AC3E}">
        <p14:creationId xmlns:p14="http://schemas.microsoft.com/office/powerpoint/2010/main" val="22759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380F67-065A-4C22-AF3A-BC6FAFA23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27" y="1270871"/>
            <a:ext cx="6927005" cy="3915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4F417-E06E-4418-BD58-CC85DD1FB094}"/>
              </a:ext>
            </a:extLst>
          </p:cNvPr>
          <p:cNvSpPr txBox="1"/>
          <p:nvPr/>
        </p:nvSpPr>
        <p:spPr>
          <a:xfrm>
            <a:off x="-52466" y="-63253"/>
            <a:ext cx="3938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Representation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= Symbols</a:t>
            </a:r>
          </a:p>
        </p:txBody>
      </p:sp>
    </p:spTree>
    <p:extLst>
      <p:ext uri="{BB962C8B-B14F-4D97-AF65-F5344CB8AC3E}">
        <p14:creationId xmlns:p14="http://schemas.microsoft.com/office/powerpoint/2010/main" val="23781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CC59BC-9C18-49BE-BE07-773C7B7CC520}"/>
              </a:ext>
            </a:extLst>
          </p:cNvPr>
          <p:cNvSpPr txBox="1"/>
          <p:nvPr/>
        </p:nvSpPr>
        <p:spPr>
          <a:xfrm>
            <a:off x="-52467" y="-63253"/>
            <a:ext cx="41970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Reasoning = logical inference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FEBCEE-8F31-4381-A544-B7E4AF96B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1" y="1708879"/>
            <a:ext cx="9145433" cy="20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4E4A0E-5418-4695-A90B-F738ECCB9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441" y="5046744"/>
            <a:ext cx="2258867" cy="1279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B8237-D62F-469D-90A0-12B9A035A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27" y="1423271"/>
            <a:ext cx="2003509" cy="1132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2A769-04AA-4E94-8FF6-335FC8E3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42" y="1752656"/>
            <a:ext cx="3383475" cy="7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B6B827-FBBB-4D62-B92D-967E7A8F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6" y="2131158"/>
            <a:ext cx="6865807" cy="3744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03384-5A39-4D98-B48B-6E34A52B47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099" y="5046744"/>
            <a:ext cx="2192654" cy="1537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EB82A-D848-4359-B20D-197D5AAA819B}"/>
              </a:ext>
            </a:extLst>
          </p:cNvPr>
          <p:cNvSpPr txBox="1"/>
          <p:nvPr/>
        </p:nvSpPr>
        <p:spPr>
          <a:xfrm>
            <a:off x="-52467" y="-63253"/>
            <a:ext cx="41970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Reasoning = logical inference</a:t>
            </a:r>
          </a:p>
        </p:txBody>
      </p:sp>
    </p:spTree>
    <p:extLst>
      <p:ext uri="{BB962C8B-B14F-4D97-AF65-F5344CB8AC3E}">
        <p14:creationId xmlns:p14="http://schemas.microsoft.com/office/powerpoint/2010/main" val="40390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7294" y="267143"/>
            <a:ext cx="6533535" cy="1143000"/>
          </a:xfrm>
        </p:spPr>
        <p:txBody>
          <a:bodyPr>
            <a:normAutofit fontScale="90000"/>
          </a:bodyPr>
          <a:lstStyle/>
          <a:p>
            <a:r>
              <a:rPr lang="en-US"/>
              <a:t>Handbook of Knowledge Representation</a:t>
            </a:r>
            <a:br>
              <a:rPr lang="en-US"/>
            </a:br>
            <a:r>
              <a:rPr lang="en-US"/>
              <a:t>(1000 pages, ToC alone is 14 pages)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456152" y="1620982"/>
            <a:ext cx="3368245" cy="5181599"/>
          </a:xfrm>
        </p:spPr>
        <p:txBody>
          <a:bodyPr>
            <a:normAutofit/>
          </a:bodyPr>
          <a:lstStyle/>
          <a:p>
            <a:r>
              <a:rPr lang="en-US" b="1"/>
              <a:t>propositional logic &amp; satisfiability solvers</a:t>
            </a:r>
          </a:p>
          <a:p>
            <a:r>
              <a:rPr lang="en-US" b="1"/>
              <a:t>first order logic &amp; resolution</a:t>
            </a:r>
            <a:endParaRPr lang="en-US"/>
          </a:p>
          <a:p>
            <a:r>
              <a:rPr lang="en-US" b="1"/>
              <a:t>description logic</a:t>
            </a:r>
          </a:p>
          <a:p>
            <a:r>
              <a:rPr lang="en-US" b="1"/>
              <a:t>constraint (logic) programming</a:t>
            </a:r>
            <a:endParaRPr lang="en-US"/>
          </a:p>
          <a:p>
            <a:r>
              <a:rPr lang="en-US" b="1"/>
              <a:t>nonmonotonic reasoning</a:t>
            </a:r>
            <a:endParaRPr lang="en-US"/>
          </a:p>
          <a:p>
            <a:r>
              <a:rPr lang="en-US" b="1"/>
              <a:t>belief revision</a:t>
            </a:r>
            <a:endParaRPr lang="en-US"/>
          </a:p>
          <a:p>
            <a:r>
              <a:rPr lang="en-US" b="1"/>
              <a:t>qualitative reasoning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9A911E-C037-4A9A-B5A8-A4D7A7964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4061" y="1620982"/>
            <a:ext cx="3368244" cy="5181599"/>
          </a:xfrm>
        </p:spPr>
        <p:txBody>
          <a:bodyPr>
            <a:normAutofit/>
          </a:bodyPr>
          <a:lstStyle/>
          <a:p>
            <a:r>
              <a:rPr lang="en-US" b="1"/>
              <a:t>model­-based diagnosis</a:t>
            </a:r>
          </a:p>
          <a:p>
            <a:r>
              <a:rPr lang="en-US" b="1"/>
              <a:t>bayesian networks</a:t>
            </a:r>
          </a:p>
          <a:p>
            <a:r>
              <a:rPr lang="en-US" b="1"/>
              <a:t>temporal logic</a:t>
            </a:r>
          </a:p>
          <a:p>
            <a:r>
              <a:rPr lang="en-US" b="1"/>
              <a:t>spatial reasoning</a:t>
            </a:r>
          </a:p>
          <a:p>
            <a:r>
              <a:rPr lang="en-US" b="1"/>
              <a:t>epistemic logic</a:t>
            </a:r>
          </a:p>
          <a:p>
            <a:r>
              <a:rPr lang="en-US" b="1"/>
              <a:t>deontic logic</a:t>
            </a:r>
          </a:p>
          <a:p>
            <a:r>
              <a:rPr lang="en-US" b="1"/>
              <a:t>situation calculus</a:t>
            </a:r>
          </a:p>
          <a:p>
            <a:r>
              <a:rPr lang="en-US" b="1"/>
              <a:t>default logic</a:t>
            </a:r>
          </a:p>
          <a:p>
            <a:r>
              <a:rPr lang="en-US" b="1"/>
              <a:t>event calculus</a:t>
            </a:r>
          </a:p>
          <a:p>
            <a:r>
              <a:rPr lang="en-US" sz="2000" b="1"/>
              <a:t>……</a:t>
            </a: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7075A-B78F-491C-8C00-F5AEAE782DBB}"/>
              </a:ext>
            </a:extLst>
          </p:cNvPr>
          <p:cNvSpPr txBox="1"/>
          <p:nvPr/>
        </p:nvSpPr>
        <p:spPr>
          <a:xfrm>
            <a:off x="-52466" y="-63253"/>
            <a:ext cx="2630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Reasoning</a:t>
            </a:r>
          </a:p>
        </p:txBody>
      </p:sp>
      <p:pic>
        <p:nvPicPr>
          <p:cNvPr id="9" name="Picture 8" descr="cover.jpg">
            <a:extLst>
              <a:ext uri="{FF2B5EF4-FFF2-40B4-BE49-F238E27FC236}">
                <a16:creationId xmlns:a16="http://schemas.microsoft.com/office/drawing/2014/main" id="{61AF0DCE-BC2D-4BB7-86E8-3727CA567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4014" flipV="1">
            <a:off x="255108" y="3751969"/>
            <a:ext cx="1775479" cy="2648001"/>
          </a:xfrm>
          <a:prstGeom prst="rect">
            <a:avLst/>
          </a:prstGeom>
          <a:scene3d>
            <a:camera prst="isometricLeftDown"/>
            <a:lightRig rig="flood" dir="t">
              <a:rot lat="0" lon="0" rev="12600000"/>
            </a:lightRig>
          </a:scene3d>
          <a:sp3d contourW="50800">
            <a:bevelT/>
            <a:bevelB w="133350" h="527050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737349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FA09E7-7341-4689-9D76-634E5E2A8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927">
            <a:off x="358723" y="126283"/>
            <a:ext cx="2428875" cy="3714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387038-6118-427C-9238-5589E1385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468">
            <a:off x="5374098" y="371169"/>
            <a:ext cx="2466975" cy="3714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88F9F-DA29-4C8B-9173-ED722CB8D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960">
            <a:off x="6395732" y="2849819"/>
            <a:ext cx="2333625" cy="3714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219EA-AD98-4AB9-BD6D-55F94FBC9F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0694">
            <a:off x="2575744" y="126283"/>
            <a:ext cx="2428876" cy="3714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27344-3FC3-412A-9B02-963FFBE54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919">
            <a:off x="3479009" y="2965349"/>
            <a:ext cx="2476500" cy="3714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CD56FA-04E5-4412-9FE3-006C0FB85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039">
            <a:off x="-90564" y="3214227"/>
            <a:ext cx="2476500" cy="3714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0F36A-BB2B-41F7-A21D-10DDC7AAD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485">
            <a:off x="1591443" y="2594180"/>
            <a:ext cx="2447925" cy="3714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4B07DC-CA1F-4669-93F6-403C7D35BA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005">
            <a:off x="6696075" y="0"/>
            <a:ext cx="2447925" cy="3714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88F13-5AA7-48E4-AC0E-6373D238DF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7037" y="1468973"/>
            <a:ext cx="2241756" cy="33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B22A89-A411-41B2-B1D9-6988B1BF251A}"/>
              </a:ext>
            </a:extLst>
          </p:cNvPr>
          <p:cNvSpPr txBox="1"/>
          <p:nvPr/>
        </p:nvSpPr>
        <p:spPr>
          <a:xfrm>
            <a:off x="-52467" y="-63253"/>
            <a:ext cx="41210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Maths =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Logic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Algebra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Graphs</a:t>
            </a:r>
            <a:endParaRPr lang="en-US" sz="4400" b="1">
              <a:latin typeface="Ink Free" panose="03080402000500000000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3EFDA-D191-4441-9D46-951E355E8C8D}"/>
              </a:ext>
            </a:extLst>
          </p:cNvPr>
          <p:cNvGrpSpPr/>
          <p:nvPr/>
        </p:nvGrpSpPr>
        <p:grpSpPr>
          <a:xfrm>
            <a:off x="2276917" y="2794328"/>
            <a:ext cx="4196551" cy="3854753"/>
            <a:chOff x="2276917" y="2794328"/>
            <a:chExt cx="4196551" cy="38547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8FCCC7A-90EE-4F7C-8B2C-45874D044CE3}"/>
                </a:ext>
              </a:extLst>
            </p:cNvPr>
            <p:cNvSpPr/>
            <p:nvPr/>
          </p:nvSpPr>
          <p:spPr>
            <a:xfrm>
              <a:off x="2276917" y="2815275"/>
              <a:ext cx="4196551" cy="383380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0" name="Picture 6" descr="Image result for proof tree">
              <a:extLst>
                <a:ext uri="{FF2B5EF4-FFF2-40B4-BE49-F238E27FC236}">
                  <a16:creationId xmlns:a16="http://schemas.microsoft.com/office/drawing/2014/main" id="{A7BEA818-5500-4727-90AD-9BD64D556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0" y="2794328"/>
              <a:ext cx="4155879" cy="3809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313FA0E-24E4-474A-B20C-3C90910681D8}"/>
              </a:ext>
            </a:extLst>
          </p:cNvPr>
          <p:cNvGrpSpPr/>
          <p:nvPr/>
        </p:nvGrpSpPr>
        <p:grpSpPr>
          <a:xfrm>
            <a:off x="5280509" y="254336"/>
            <a:ext cx="3808990" cy="2343542"/>
            <a:chOff x="5280509" y="254336"/>
            <a:chExt cx="3808990" cy="2343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8E01492-3606-42EC-A031-A6129D24378F}"/>
                </a:ext>
              </a:extLst>
            </p:cNvPr>
            <p:cNvSpPr/>
            <p:nvPr/>
          </p:nvSpPr>
          <p:spPr>
            <a:xfrm>
              <a:off x="5280509" y="254336"/>
              <a:ext cx="3808990" cy="234354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2" name="Picture 8" descr="Image result for modal logic">
              <a:extLst>
                <a:ext uri="{FF2B5EF4-FFF2-40B4-BE49-F238E27FC236}">
                  <a16:creationId xmlns:a16="http://schemas.microsoft.com/office/drawing/2014/main" id="{C29E683A-5EDB-41F7-81FF-A152E9E7A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151" y="332097"/>
              <a:ext cx="3614951" cy="226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60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7C1CCC-C068-49D4-B074-79E4BFD6011B}"/>
              </a:ext>
            </a:extLst>
          </p:cNvPr>
          <p:cNvSpPr txBox="1"/>
          <p:nvPr/>
        </p:nvSpPr>
        <p:spPr>
          <a:xfrm>
            <a:off x="-52467" y="-63253"/>
            <a:ext cx="41210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Breakthroughs: </a:t>
            </a:r>
            <a:b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</a:br>
            <a:b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</a:br>
            <a:r>
              <a:rPr lang="en-US" sz="4400" b="1">
                <a:latin typeface="Ink Free" panose="03080402000500000000" pitchFamily="66" charset="0"/>
              </a:rPr>
              <a:t>knowledge graphs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2A10E-8D5E-46F9-84DB-8F883299F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59" y="770562"/>
            <a:ext cx="6439816" cy="5964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68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7C1CCC-C068-49D4-B074-79E4BFD6011B}"/>
              </a:ext>
            </a:extLst>
          </p:cNvPr>
          <p:cNvSpPr txBox="1"/>
          <p:nvPr/>
        </p:nvSpPr>
        <p:spPr>
          <a:xfrm>
            <a:off x="-52467" y="-63253"/>
            <a:ext cx="4110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Breakthroughs:</a:t>
            </a:r>
          </a:p>
          <a:p>
            <a:r>
              <a:rPr lang="en-US" sz="4400" b="1">
                <a:latin typeface="Ink Free" panose="03080402000500000000" pitchFamily="66" charset="0"/>
              </a:rPr>
              <a:t>simple</a:t>
            </a:r>
            <a:b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</a:br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knowledge graphs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D85CD-7AC5-40C3-A597-64D71C194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59" y="780287"/>
            <a:ext cx="6415448" cy="5954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72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7C1CCC-C068-49D4-B074-79E4BFD6011B}"/>
              </a:ext>
            </a:extLst>
          </p:cNvPr>
          <p:cNvSpPr txBox="1"/>
          <p:nvPr/>
        </p:nvSpPr>
        <p:spPr>
          <a:xfrm>
            <a:off x="-52467" y="-63253"/>
            <a:ext cx="4110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Breakthroughs:</a:t>
            </a:r>
          </a:p>
          <a:p>
            <a:r>
              <a:rPr lang="en-US" sz="4400" b="1">
                <a:latin typeface="Ink Free" panose="03080402000500000000" pitchFamily="66" charset="0"/>
              </a:rPr>
              <a:t>huge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Knowledge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E7D1A-FA3E-4067-A809-8766E02F1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4659" y="780287"/>
            <a:ext cx="6415448" cy="6039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CB54CC53-6EC6-4F3A-98C7-8080CEC44049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5940426" y="4868862"/>
            <a:ext cx="2911475" cy="6508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Encyclopedia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27A71B0-116E-4252-8A3A-03F1AA74179F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3886200" y="4508500"/>
            <a:ext cx="6010275" cy="6508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Geographic names (millions)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16A6D03-A071-4701-8A7D-FB903116EB1A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3386579" y="3789274"/>
            <a:ext cx="5555367" cy="1200329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names of artists &amp; art works </a:t>
            </a:r>
            <a:br>
              <a:rPr lang="en-US" sz="3600" b="0">
                <a:solidFill>
                  <a:srgbClr val="333333"/>
                </a:solidFill>
              </a:rPr>
            </a:br>
            <a:r>
              <a:rPr lang="en-US" sz="3600" b="0">
                <a:solidFill>
                  <a:srgbClr val="333333"/>
                </a:solidFill>
              </a:rPr>
              <a:t>(100.000’s)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999E131C-F0FA-4204-AA97-F3F054E42B22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3059113" y="3500438"/>
            <a:ext cx="4892675" cy="6508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scientific bibliographies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BB83D3D9-FC63-4ADB-9C80-97024DB962EB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2195513" y="2852738"/>
            <a:ext cx="4968875" cy="10160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hierarchical dictionaries</a:t>
            </a:r>
          </a:p>
          <a:p>
            <a:pPr algn="ctr" eaLnBrk="1" hangingPunct="1">
              <a:defRPr/>
            </a:pPr>
            <a:r>
              <a:rPr lang="en-US" b="0">
                <a:solidFill>
                  <a:srgbClr val="333333"/>
                </a:solidFill>
              </a:rPr>
              <a:t>(UK, FR, NL)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B3C0AA96-22F0-4FE7-968C-58B61E6E0A10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1547813" y="2492375"/>
            <a:ext cx="4714875" cy="6508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life-science databases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5CB196F5-1784-4564-BFE7-A6C77F4C6253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250825" y="2060575"/>
            <a:ext cx="6442075" cy="6508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any CD ever recorded (almost)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142B656D-463A-41CE-8F60-CB7AAE1F4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499" y="3617444"/>
            <a:ext cx="4830168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chemeClr val="bg1"/>
                </a:solidFill>
              </a:rPr>
              <a:t>estimated 60-100 billion </a:t>
            </a:r>
            <a:br>
              <a:rPr lang="en-US" sz="3600" b="0">
                <a:solidFill>
                  <a:schemeClr val="bg1"/>
                </a:solidFill>
              </a:rPr>
            </a:br>
            <a:r>
              <a:rPr lang="en-US" sz="3600" b="0">
                <a:solidFill>
                  <a:schemeClr val="bg1"/>
                </a:solidFill>
              </a:rPr>
              <a:t>facts </a:t>
            </a:r>
            <a:r>
              <a:rPr lang="en-US" sz="3600">
                <a:solidFill>
                  <a:schemeClr val="bg1"/>
                </a:solidFill>
              </a:rPr>
              <a:t>&amp; rules</a:t>
            </a:r>
            <a:endParaRPr lang="en-US" sz="3600" b="0">
              <a:solidFill>
                <a:schemeClr val="bg1"/>
              </a:solidFill>
            </a:endParaRP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082F2122-23F5-471A-945F-1732FACB0A8B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-454025" y="2852738"/>
            <a:ext cx="8626475" cy="6508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basic facts on every country on the planet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0A4CABCC-A915-41BC-9DAA-9F3085A3610A}"/>
              </a:ext>
            </a:extLst>
          </p:cNvPr>
          <p:cNvSpPr txBox="1">
            <a:spLocks noChangeArrowheads="1"/>
          </p:cNvSpPr>
          <p:nvPr/>
        </p:nvSpPr>
        <p:spPr bwMode="auto">
          <a:xfrm rot="19587838">
            <a:off x="-96838" y="3068638"/>
            <a:ext cx="8347076" cy="6508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0">
                <a:solidFill>
                  <a:srgbClr val="333333"/>
                </a:solidFill>
              </a:rPr>
              <a:t>common sense rules &amp; facts (100.000’s)</a:t>
            </a:r>
          </a:p>
        </p:txBody>
      </p:sp>
      <p:sp>
        <p:nvSpPr>
          <p:cNvPr id="17" name="ThermometerBar">
            <a:extLst>
              <a:ext uri="{FF2B5EF4-FFF2-40B4-BE49-F238E27FC236}">
                <a16:creationId xmlns:a16="http://schemas.microsoft.com/office/drawing/2014/main" id="{74B92AC3-00F8-4286-9360-EC2C7AEDA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56400"/>
            <a:ext cx="1828800" cy="1016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3200" b="0">
              <a:solidFill>
                <a:srgbClr val="333333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DF12A-BA9A-4279-9218-C1A89786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86" y="0"/>
            <a:ext cx="7163114" cy="6868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1B699-E0F4-4A1F-ADBB-F0CC7E08BF59}"/>
              </a:ext>
            </a:extLst>
          </p:cNvPr>
          <p:cNvSpPr txBox="1"/>
          <p:nvPr/>
        </p:nvSpPr>
        <p:spPr>
          <a:xfrm>
            <a:off x="1993692" y="142407"/>
            <a:ext cx="458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Ink Free" panose="03080402000500000000" pitchFamily="66" charset="0"/>
              </a:rPr>
              <a:t>The Turing Test</a:t>
            </a:r>
            <a:endParaRPr lang="en-GB" sz="4000" b="1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9F583F-E2FB-44BB-A8E5-3F3CEA150A51}"/>
              </a:ext>
            </a:extLst>
          </p:cNvPr>
          <p:cNvSpPr/>
          <p:nvPr/>
        </p:nvSpPr>
        <p:spPr>
          <a:xfrm>
            <a:off x="3175820" y="2143433"/>
            <a:ext cx="5840362" cy="2035277"/>
          </a:xfrm>
          <a:prstGeom prst="round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rgbClr val="0070C0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b="1"/>
              <a:t>What is </a:t>
            </a:r>
            <a:br>
              <a:rPr lang="en-US" sz="6000" b="1"/>
            </a:br>
            <a:r>
              <a:rPr lang="en-US" sz="6000" b="1">
                <a:solidFill>
                  <a:schemeClr val="bg1"/>
                </a:solidFill>
              </a:rPr>
              <a:t>connectionist </a:t>
            </a:r>
            <a:r>
              <a:rPr lang="en-US" sz="6000" b="1"/>
              <a:t>AI?</a:t>
            </a:r>
            <a:endParaRPr lang="en-GB" sz="6000" b="1"/>
          </a:p>
        </p:txBody>
      </p:sp>
    </p:spTree>
    <p:extLst>
      <p:ext uri="{BB962C8B-B14F-4D97-AF65-F5344CB8AC3E}">
        <p14:creationId xmlns:p14="http://schemas.microsoft.com/office/powerpoint/2010/main" val="13949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FF013F-0803-4DF8-8112-535C29AB3007}"/>
              </a:ext>
            </a:extLst>
          </p:cNvPr>
          <p:cNvSpPr txBox="1"/>
          <p:nvPr/>
        </p:nvSpPr>
        <p:spPr>
          <a:xfrm>
            <a:off x="-52467" y="-63253"/>
            <a:ext cx="5131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Representation =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“neural” networks</a:t>
            </a:r>
          </a:p>
        </p:txBody>
      </p:sp>
      <p:pic>
        <p:nvPicPr>
          <p:cNvPr id="7" name="Neural Network - structure 2">
            <a:hlinkClick r:id="" action="ppaction://media"/>
            <a:extLst>
              <a:ext uri="{FF2B5EF4-FFF2-40B4-BE49-F238E27FC236}">
                <a16:creationId xmlns:a16="http://schemas.microsoft.com/office/drawing/2014/main" id="{B5CE2BC6-4164-4E7B-8B3C-43DA02499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657" y="1383297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A8C224-0502-4590-A458-6073B73129ED}"/>
              </a:ext>
            </a:extLst>
          </p:cNvPr>
          <p:cNvSpPr txBox="1"/>
          <p:nvPr/>
        </p:nvSpPr>
        <p:spPr>
          <a:xfrm>
            <a:off x="2691251" y="32569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GB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5BC3C-F2EB-42F3-8E71-95B3991CA839}"/>
              </a:ext>
            </a:extLst>
          </p:cNvPr>
          <p:cNvSpPr txBox="1"/>
          <p:nvPr/>
        </p:nvSpPr>
        <p:spPr>
          <a:xfrm>
            <a:off x="3949279" y="201096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GB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08463-950D-4B19-9638-194D2784BCEC}"/>
              </a:ext>
            </a:extLst>
          </p:cNvPr>
          <p:cNvSpPr txBox="1"/>
          <p:nvPr/>
        </p:nvSpPr>
        <p:spPr>
          <a:xfrm>
            <a:off x="3534311" y="1238253"/>
            <a:ext cx="4924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bg1"/>
                </a:solidFill>
                <a:latin typeface="+mj-lt"/>
              </a:rPr>
              <a:t>}</a:t>
            </a:r>
            <a:endParaRPr lang="en-GB" sz="115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AC0EB3-6B87-49D7-AA5B-0F8FDF0EF45D}"/>
              </a:ext>
            </a:extLst>
          </p:cNvPr>
          <p:cNvSpPr txBox="1"/>
          <p:nvPr/>
        </p:nvSpPr>
        <p:spPr>
          <a:xfrm rot="5400000">
            <a:off x="2772033" y="2165521"/>
            <a:ext cx="4924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bg1"/>
                </a:solidFill>
                <a:latin typeface="+mj-lt"/>
              </a:rPr>
              <a:t>}</a:t>
            </a:r>
            <a:endParaRPr lang="en-GB" sz="115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85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FF013F-0803-4DF8-8112-535C29AB3007}"/>
              </a:ext>
            </a:extLst>
          </p:cNvPr>
          <p:cNvSpPr txBox="1"/>
          <p:nvPr/>
        </p:nvSpPr>
        <p:spPr>
          <a:xfrm>
            <a:off x="-52467" y="-63253"/>
            <a:ext cx="594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Reasoning = 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Minimising loss function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1FF536-D9A2-477E-8CEE-87C317AAF5B3}"/>
              </a:ext>
            </a:extLst>
          </p:cNvPr>
          <p:cNvGrpSpPr/>
          <p:nvPr/>
        </p:nvGrpSpPr>
        <p:grpSpPr>
          <a:xfrm>
            <a:off x="1937657" y="1388886"/>
            <a:ext cx="7206343" cy="5137911"/>
            <a:chOff x="1937657" y="1388886"/>
            <a:chExt cx="7206343" cy="5137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12AE1-DB39-4C5B-B1D2-56228260193E}"/>
                </a:ext>
              </a:extLst>
            </p:cNvPr>
            <p:cNvGrpSpPr/>
            <p:nvPr/>
          </p:nvGrpSpPr>
          <p:grpSpPr>
            <a:xfrm>
              <a:off x="1937657" y="1388886"/>
              <a:ext cx="7206343" cy="5137911"/>
              <a:chOff x="1937657" y="1388886"/>
              <a:chExt cx="7206343" cy="51379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7E9C4A3-0978-4112-9903-A1DAC66DD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7657" y="1388886"/>
                <a:ext cx="7206343" cy="513791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A16B5E7-726B-4E32-A0B0-3F66CBAEBE8F}"/>
                  </a:ext>
                </a:extLst>
              </p:cNvPr>
              <p:cNvSpPr/>
              <p:nvPr/>
            </p:nvSpPr>
            <p:spPr>
              <a:xfrm>
                <a:off x="2301139" y="3045981"/>
                <a:ext cx="1301960" cy="58134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5E2F784-8089-4FCC-85D3-56E04CAA5F19}"/>
                  </a:ext>
                </a:extLst>
              </p:cNvPr>
              <p:cNvSpPr/>
              <p:nvPr/>
            </p:nvSpPr>
            <p:spPr>
              <a:xfrm rot="16200000">
                <a:off x="3377025" y="1988556"/>
                <a:ext cx="1301960" cy="67621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96946B-78E2-46B3-858A-119CB8C7874D}"/>
                </a:ext>
              </a:extLst>
            </p:cNvPr>
            <p:cNvSpPr/>
            <p:nvPr/>
          </p:nvSpPr>
          <p:spPr>
            <a:xfrm>
              <a:off x="8508160" y="3179205"/>
              <a:ext cx="490506" cy="29672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4F1381-8B04-46E5-BEBE-826D5338FC91}"/>
                </a:ext>
              </a:extLst>
            </p:cNvPr>
            <p:cNvSpPr/>
            <p:nvPr/>
          </p:nvSpPr>
          <p:spPr>
            <a:xfrm>
              <a:off x="8508160" y="3945730"/>
              <a:ext cx="490506" cy="2967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FEC6F2-5050-40EB-9F76-A0AD95B6D7EE}"/>
                </a:ext>
              </a:extLst>
            </p:cNvPr>
            <p:cNvSpPr txBox="1"/>
            <p:nvPr/>
          </p:nvSpPr>
          <p:spPr>
            <a:xfrm>
              <a:off x="1937657" y="5702799"/>
              <a:ext cx="2567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13.000 variables</a:t>
              </a:r>
              <a:endParaRPr lang="en-GB" sz="2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9018D4-A9BB-4838-BC37-02E69EDE893C}"/>
              </a:ext>
            </a:extLst>
          </p:cNvPr>
          <p:cNvSpPr txBox="1"/>
          <p:nvPr/>
        </p:nvSpPr>
        <p:spPr>
          <a:xfrm>
            <a:off x="-52467" y="-63253"/>
            <a:ext cx="594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Reasoning = 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Gradient descent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891ED-7373-4DB4-BA31-4E068D0E6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18" y="1586575"/>
            <a:ext cx="7042057" cy="4905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47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9018D4-A9BB-4838-BC37-02E69EDE893C}"/>
              </a:ext>
            </a:extLst>
          </p:cNvPr>
          <p:cNvSpPr txBox="1"/>
          <p:nvPr/>
        </p:nvSpPr>
        <p:spPr>
          <a:xfrm>
            <a:off x="-52467" y="-63253"/>
            <a:ext cx="594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Reasoning = 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Gradient descent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1D041-0326-48B6-8833-2D6ACC3B3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3"/>
          <a:stretch/>
        </p:blipFill>
        <p:spPr>
          <a:xfrm>
            <a:off x="2026336" y="1586575"/>
            <a:ext cx="7038939" cy="490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1EF412-A952-475D-A2FC-556F775E45A2}"/>
              </a:ext>
            </a:extLst>
          </p:cNvPr>
          <p:cNvSpPr/>
          <p:nvPr/>
        </p:nvSpPr>
        <p:spPr>
          <a:xfrm>
            <a:off x="4820281" y="2918813"/>
            <a:ext cx="90834" cy="908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D3886-8266-46C1-A5C1-5BB8008A0CC8}"/>
              </a:ext>
            </a:extLst>
          </p:cNvPr>
          <p:cNvSpPr txBox="1"/>
          <p:nvPr/>
        </p:nvSpPr>
        <p:spPr>
          <a:xfrm>
            <a:off x="5726097" y="1762188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Ink Free" panose="03080402000500000000" pitchFamily="66" charset="0"/>
              </a:rPr>
              <a:t>Gradient descent</a:t>
            </a:r>
            <a:endParaRPr lang="en-GB" sz="2800">
              <a:latin typeface="Ink Free" panose="030804020005000000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BFF5E8-DD24-4EDF-A028-127F32313524}"/>
              </a:ext>
            </a:extLst>
          </p:cNvPr>
          <p:cNvGrpSpPr/>
          <p:nvPr/>
        </p:nvGrpSpPr>
        <p:grpSpPr>
          <a:xfrm>
            <a:off x="5183841" y="111894"/>
            <a:ext cx="3869325" cy="2476665"/>
            <a:chOff x="1937657" y="1388886"/>
            <a:chExt cx="7206343" cy="51379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D82C1FC-5A4B-4CCF-A3EE-FCC0727B4A97}"/>
                </a:ext>
              </a:extLst>
            </p:cNvPr>
            <p:cNvGrpSpPr/>
            <p:nvPr/>
          </p:nvGrpSpPr>
          <p:grpSpPr>
            <a:xfrm>
              <a:off x="1937657" y="1388886"/>
              <a:ext cx="7206343" cy="5137911"/>
              <a:chOff x="1937657" y="1388886"/>
              <a:chExt cx="7206343" cy="513791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17C49DE-4082-463A-9271-E8B69A546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7657" y="1388886"/>
                <a:ext cx="7206343" cy="5137911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7675DE-E36B-4AD4-A62C-82226B0B71E0}"/>
                  </a:ext>
                </a:extLst>
              </p:cNvPr>
              <p:cNvSpPr/>
              <p:nvPr/>
            </p:nvSpPr>
            <p:spPr>
              <a:xfrm>
                <a:off x="2301139" y="3045981"/>
                <a:ext cx="1301960" cy="58134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48C4E13-46E6-4508-A8A5-4544F49694E1}"/>
                  </a:ext>
                </a:extLst>
              </p:cNvPr>
              <p:cNvSpPr/>
              <p:nvPr/>
            </p:nvSpPr>
            <p:spPr>
              <a:xfrm rot="16200000">
                <a:off x="3377025" y="1988556"/>
                <a:ext cx="1301960" cy="67621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06F645-C914-4625-9C3C-D9D5DD96DD84}"/>
                </a:ext>
              </a:extLst>
            </p:cNvPr>
            <p:cNvSpPr/>
            <p:nvPr/>
          </p:nvSpPr>
          <p:spPr>
            <a:xfrm>
              <a:off x="8508160" y="3179205"/>
              <a:ext cx="490506" cy="29672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C5B29C-8B88-40D4-B2F9-081E015A4D97}"/>
                </a:ext>
              </a:extLst>
            </p:cNvPr>
            <p:cNvSpPr/>
            <p:nvPr/>
          </p:nvSpPr>
          <p:spPr>
            <a:xfrm>
              <a:off x="8508160" y="3945730"/>
              <a:ext cx="490506" cy="2967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59FF3-5284-40AB-A51E-380DD60D5550}"/>
                </a:ext>
              </a:extLst>
            </p:cNvPr>
            <p:cNvSpPr txBox="1"/>
            <p:nvPr/>
          </p:nvSpPr>
          <p:spPr>
            <a:xfrm>
              <a:off x="1937657" y="5702799"/>
              <a:ext cx="2567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13.000 variables</a:t>
              </a:r>
              <a:endParaRPr lang="en-GB" sz="2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0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578 L -0.00035 0.00578 C 0.00052 0.0081 0.00121 0.01041 0.00226 0.01273 C 0.0026 0.01365 0.0033 0.01435 0.00347 0.01527 C 0.00399 0.01713 0.00399 0.01898 0.00416 0.0206 C 0.00416 0.02106 0.00538 0.0331 0.00555 0.03402 C 0.00573 0.03495 0.00642 0.03564 0.00677 0.03657 C 0.00729 0.04328 0.00781 0.05023 0.00816 0.05694 C 0.00851 0.06111 0.00851 0.06527 0.00885 0.06921 C 0.00903 0.07083 0.00903 0.07222 0.00955 0.07361 C 0.00972 0.07453 0.01041 0.07476 0.01076 0.07546 C 0.01146 0.07662 0.0118 0.07777 0.01215 0.07893 C 0.01302 0.08148 0.0125 0.08217 0.01406 0.08426 C 0.01476 0.08495 0.01545 0.08541 0.01614 0.08611 C 0.01684 0.08726 0.01736 0.08842 0.01805 0.08958 C 0.01875 0.09051 0.01944 0.0912 0.02014 0.09236 C 0.02066 0.09305 0.02101 0.09398 0.02135 0.0949 C 0.0217 0.09583 0.0217 0.09676 0.02205 0.09745 C 0.02274 0.09861 0.02378 0.0993 0.02482 0.10023 C 0.02604 0.10138 0.02743 0.10254 0.02864 0.1037 C 0.02934 0.10439 0.02986 0.10532 0.03073 0.10555 L 0.03333 0.10648 C 0.03715 0.11157 0.0316 0.10439 0.03663 0.10995 C 0.03732 0.11064 0.03785 0.1118 0.03871 0.1125 C 0.04028 0.11412 0.04236 0.11527 0.04392 0.11689 C 0.04601 0.11898 0.04687 0.12013 0.0493 0.12129 C 0.05017 0.12176 0.05104 0.12199 0.05191 0.12222 C 0.05416 0.12314 0.05625 0.12453 0.05851 0.125 C 0.06024 0.12523 0.06215 0.12546 0.06389 0.12592 C 0.06458 0.12638 0.0651 0.12731 0.0658 0.12754 C 0.06753 0.12847 0.06944 0.12847 0.07118 0.12939 C 0.07187 0.12963 0.07257 0.12986 0.07309 0.13032 C 0.07378 0.13078 0.0743 0.13148 0.07517 0.13194 C 0.07639 0.13287 0.07778 0.1331 0.07899 0.13379 C 0.08038 0.13426 0.0816 0.13541 0.08298 0.13564 L 0.08906 0.13634 C 0.09028 0.13703 0.09201 0.1375 0.09305 0.13912 C 0.09548 0.14328 0.09132 0.14074 0.09566 0.14259 C 0.09601 0.14398 0.09653 0.14699 0.09757 0.14791 C 0.09861 0.14861 0.09982 0.14838 0.10087 0.14884 C 0.10486 0.15416 0.09791 0.14513 0.10625 0.15324 C 0.10746 0.15439 0.10833 0.15648 0.10955 0.15763 C 0.11041 0.15856 0.11128 0.15926 0.11215 0.16018 C 0.11285 0.16111 0.11337 0.16226 0.11423 0.16296 C 0.11493 0.16365 0.11597 0.16412 0.11684 0.16458 C 0.11788 0.16551 0.11944 0.16689 0.12014 0.16828 C 0.12482 0.17685 0.12048 0.16921 0.12274 0.17523 C 0.12309 0.17615 0.12378 0.17708 0.12413 0.17801 C 0.12448 0.1787 0.12448 0.17963 0.12482 0.18055 C 0.12517 0.18171 0.12569 0.18287 0.12604 0.18402 C 0.12639 0.18495 0.12656 0.18588 0.12673 0.1868 C 0.12726 0.18796 0.12778 0.18912 0.12812 0.19027 C 0.12864 0.19213 0.12899 0.19375 0.12951 0.1956 C 0.12969 0.19652 0.12969 0.19745 0.13003 0.19814 C 0.13073 0.19976 0.13125 0.20138 0.13212 0.20277 C 0.13264 0.2037 0.13333 0.20439 0.13403 0.20532 C 0.13455 0.20763 0.13472 0.21018 0.13541 0.2125 C 0.13576 0.21388 0.13628 0.21527 0.1368 0.21689 C 0.13715 0.21805 0.13767 0.21921 0.13802 0.22037 C 0.13941 0.2243 0.13785 0.22176 0.1401 0.22476 C 0.14028 0.22569 0.14062 0.22638 0.14062 0.22731 C 0.14097 0.22916 0.14097 0.23101 0.14132 0.23263 C 0.14219 0.23657 0.14271 0.23564 0.1441 0.23888 C 0.14462 0.24027 0.14514 0.24375 0.14531 0.24513 C 0.14601 0.24838 0.14618 0.24745 0.1467 0.25115 C 0.14687 0.25324 0.14705 0.25532 0.14739 0.2574 C 0.14774 0.25972 0.14861 0.26458 0.14861 0.26458 L 0.15139 0.26551 " pathEditMode="relative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AF1EA2-42AD-467A-B961-BF4286B05F74}"/>
              </a:ext>
            </a:extLst>
          </p:cNvPr>
          <p:cNvSpPr/>
          <p:nvPr/>
        </p:nvSpPr>
        <p:spPr>
          <a:xfrm>
            <a:off x="2026336" y="1586575"/>
            <a:ext cx="7038939" cy="49050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01840-BC32-4CE5-999D-CF9E5978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54" y="1663455"/>
            <a:ext cx="6150538" cy="4751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F3A1F-A8BD-42DC-8DBD-B37499C6F391}"/>
              </a:ext>
            </a:extLst>
          </p:cNvPr>
          <p:cNvSpPr txBox="1"/>
          <p:nvPr/>
        </p:nvSpPr>
        <p:spPr>
          <a:xfrm>
            <a:off x="-52467" y="-63253"/>
            <a:ext cx="594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Reasoning = 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7415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9018D4-A9BB-4838-BC37-02E69EDE893C}"/>
              </a:ext>
            </a:extLst>
          </p:cNvPr>
          <p:cNvSpPr txBox="1"/>
          <p:nvPr/>
        </p:nvSpPr>
        <p:spPr>
          <a:xfrm>
            <a:off x="-52467" y="-63253"/>
            <a:ext cx="59463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Math = 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Linear algebra,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statistics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813AE-D6B9-488B-B86D-E82BB9A88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94" y="5106866"/>
            <a:ext cx="6461356" cy="1303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23786-A327-48C1-8813-8AB69BC29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37" y="1526018"/>
            <a:ext cx="5344771" cy="3193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35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soft Deep Learning Semantic Image Segmentation(1).mp4">
            <a:hlinkClick r:id="" action="ppaction://media"/>
            <a:extLst>
              <a:ext uri="{FF2B5EF4-FFF2-40B4-BE49-F238E27FC236}">
                <a16:creationId xmlns:a16="http://schemas.microsoft.com/office/drawing/2014/main" id="{943613BF-A197-461C-A903-15713D457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01540"/>
            <a:ext cx="9158807" cy="5151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8C083-3789-4CFA-9A3F-75220F1AC3C6}"/>
              </a:ext>
            </a:extLst>
          </p:cNvPr>
          <p:cNvSpPr txBox="1"/>
          <p:nvPr/>
        </p:nvSpPr>
        <p:spPr>
          <a:xfrm>
            <a:off x="-52467" y="-63253"/>
            <a:ext cx="594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Breakthroughs: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(supervised learning)</a:t>
            </a:r>
          </a:p>
        </p:txBody>
      </p:sp>
    </p:spTree>
    <p:extLst>
      <p:ext uri="{BB962C8B-B14F-4D97-AF65-F5344CB8AC3E}">
        <p14:creationId xmlns:p14="http://schemas.microsoft.com/office/powerpoint/2010/main" val="64425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48C083-3789-4CFA-9A3F-75220F1AC3C6}"/>
              </a:ext>
            </a:extLst>
          </p:cNvPr>
          <p:cNvSpPr txBox="1"/>
          <p:nvPr/>
        </p:nvSpPr>
        <p:spPr>
          <a:xfrm>
            <a:off x="-52467" y="-63253"/>
            <a:ext cx="594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Breakthroughs: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(unsupervised learning)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433CA-2003-4BB8-92BC-86DE56792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164"/>
            <a:ext cx="9144000" cy="5135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11187-4973-4479-B4BF-CC677DE2276E}"/>
              </a:ext>
            </a:extLst>
          </p:cNvPr>
          <p:cNvSpPr txBox="1"/>
          <p:nvPr/>
        </p:nvSpPr>
        <p:spPr>
          <a:xfrm>
            <a:off x="2300063" y="6488668"/>
            <a:ext cx="454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Movie at </a:t>
            </a:r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https://youtu.be/XOxxPcy5Gr4?t=82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67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48C083-3789-4CFA-9A3F-75220F1AC3C6}"/>
              </a:ext>
            </a:extLst>
          </p:cNvPr>
          <p:cNvSpPr txBox="1"/>
          <p:nvPr/>
        </p:nvSpPr>
        <p:spPr>
          <a:xfrm>
            <a:off x="-52467" y="-63253"/>
            <a:ext cx="594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Breakthroughs: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(unsupervised learning)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4ADD6-3199-498B-83F6-56F236C32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83" y="2049830"/>
            <a:ext cx="9161965" cy="48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FEF2D9-C67D-4825-8012-E5DF53C73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661F23-E4B3-4971-933E-C2ADAB64543C}"/>
              </a:ext>
            </a:extLst>
          </p:cNvPr>
          <p:cNvSpPr/>
          <p:nvPr/>
        </p:nvSpPr>
        <p:spPr>
          <a:xfrm>
            <a:off x="0" y="0"/>
            <a:ext cx="9144000" cy="69104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289E8-2C85-4FBD-BB7C-0B00D8F52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909" y="117088"/>
            <a:ext cx="2093708" cy="2174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A71F9-6A8F-4C10-964D-8FB98E9AC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1385" y="117087"/>
            <a:ext cx="2129422" cy="2174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C3AF6-A210-4794-A118-52DB7EAEC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91" y="2422598"/>
            <a:ext cx="4337826" cy="4318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A639AC-9BC5-45BD-B3CC-3F7B3666A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16" y="117087"/>
            <a:ext cx="2174488" cy="2174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9C10F5-45BE-4CD9-867C-2ABF76805E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7815" y="2422598"/>
            <a:ext cx="4355825" cy="4333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3063C-E8BD-42B3-8DCC-365FE300DB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498" y="117087"/>
            <a:ext cx="2135464" cy="21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3EBBB-6E8F-4786-94FC-67E334963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02" y="0"/>
            <a:ext cx="5140713" cy="6866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2934D-4494-4540-93FC-9D0968FCF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406" y="0"/>
            <a:ext cx="514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48C083-3789-4CFA-9A3F-75220F1AC3C6}"/>
              </a:ext>
            </a:extLst>
          </p:cNvPr>
          <p:cNvSpPr txBox="1"/>
          <p:nvPr/>
        </p:nvSpPr>
        <p:spPr>
          <a:xfrm>
            <a:off x="-52467" y="-63253"/>
            <a:ext cx="594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Breakthroughs:</a:t>
            </a:r>
          </a:p>
          <a:p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(reinforcement learning)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60955-22EB-4088-BC28-7BA22659D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09" y="1536569"/>
            <a:ext cx="7185891" cy="4847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B094B-AEC8-4DE6-960F-A7D1CC40C483}"/>
              </a:ext>
            </a:extLst>
          </p:cNvPr>
          <p:cNvSpPr txBox="1"/>
          <p:nvPr/>
        </p:nvSpPr>
        <p:spPr>
          <a:xfrm>
            <a:off x="2743200" y="6488668"/>
            <a:ext cx="583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Movie at </a:t>
            </a:r>
            <a:r>
              <a:rPr lang="en-GB"/>
              <a:t>https://www.youtube.com/watch?v=72jYNNJxl7M</a:t>
            </a:r>
            <a:r>
              <a:rPr lang="en-US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3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D863B6-56B3-4EA2-A379-0F1893147F52}"/>
              </a:ext>
            </a:extLst>
          </p:cNvPr>
          <p:cNvSpPr/>
          <p:nvPr/>
        </p:nvSpPr>
        <p:spPr>
          <a:xfrm>
            <a:off x="0" y="0"/>
            <a:ext cx="9144000" cy="69104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F2D6B-303C-4A27-8F55-211D05EF0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9F583F-E2FB-44BB-A8E5-3F3CEA150A51}"/>
              </a:ext>
            </a:extLst>
          </p:cNvPr>
          <p:cNvSpPr/>
          <p:nvPr/>
        </p:nvSpPr>
        <p:spPr>
          <a:xfrm>
            <a:off x="3220425" y="3838418"/>
            <a:ext cx="5840362" cy="2035277"/>
          </a:xfrm>
          <a:prstGeom prst="round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rgbClr val="0070C0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b="1"/>
              <a:t>One method</a:t>
            </a:r>
          </a:p>
          <a:p>
            <a:pPr algn="r"/>
            <a:r>
              <a:rPr lang="en-US" sz="6000" b="1"/>
              <a:t>to rule them all?</a:t>
            </a:r>
            <a:endParaRPr lang="en-GB" sz="6000" b="1"/>
          </a:p>
        </p:txBody>
      </p:sp>
    </p:spTree>
    <p:extLst>
      <p:ext uri="{BB962C8B-B14F-4D97-AF65-F5344CB8AC3E}">
        <p14:creationId xmlns:p14="http://schemas.microsoft.com/office/powerpoint/2010/main" val="22992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9F583F-E2FB-44BB-A8E5-3F3CEA150A51}"/>
              </a:ext>
            </a:extLst>
          </p:cNvPr>
          <p:cNvSpPr/>
          <p:nvPr/>
        </p:nvSpPr>
        <p:spPr>
          <a:xfrm>
            <a:off x="3225521" y="184003"/>
            <a:ext cx="5818212" cy="2035277"/>
          </a:xfrm>
          <a:prstGeom prst="round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rgbClr val="0070C0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b="1"/>
              <a:t>So let’s compare</a:t>
            </a:r>
            <a:endParaRPr lang="en-GB" sz="60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311B7-9AC3-48C6-A7E3-B85A2FEBC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9" y="2451796"/>
            <a:ext cx="4524178" cy="39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Strengths</a:t>
            </a:r>
            <a:r>
              <a:rPr lang="en-US"/>
              <a:t> &amp; Weaknesses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EE8587-3700-4977-8D40-8B6C2239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03849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Human effort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Data hunger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Scaleable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350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38E9AC-5854-46F8-B89A-9104E5AFE3FB}"/>
              </a:ext>
            </a:extLst>
          </p:cNvPr>
          <p:cNvSpPr/>
          <p:nvPr/>
        </p:nvSpPr>
        <p:spPr>
          <a:xfrm>
            <a:off x="381837" y="4095750"/>
            <a:ext cx="4494963" cy="14668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Strengths</a:t>
            </a:r>
            <a:r>
              <a:rPr lang="en-US"/>
              <a:t> &amp; Weaknesses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EE8587-3700-4977-8D40-8B6C2239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538630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FF"/>
                          </a:solidFill>
                        </a:rPr>
                        <a:t>Human effort</a:t>
                      </a:r>
                      <a:endParaRPr lang="en-GB" sz="28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Data hunger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Scaleable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EE3CC47-841D-4AA6-8E21-0E22BF7F4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4243752"/>
            <a:ext cx="4260501" cy="1253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8466A-D91C-45C1-8ACA-535AE6BE9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7" y="3563276"/>
            <a:ext cx="2883876" cy="31032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9A4E55-5261-484D-B985-D4A79CE5DB6E}"/>
              </a:ext>
            </a:extLst>
          </p:cNvPr>
          <p:cNvSpPr txBox="1"/>
          <p:nvPr/>
        </p:nvSpPr>
        <p:spPr>
          <a:xfrm>
            <a:off x="522513" y="5497713"/>
            <a:ext cx="47450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40 years of effort,</a:t>
            </a:r>
          </a:p>
          <a:p>
            <a:r>
              <a:rPr lang="en-US" sz="3200"/>
              <a:t>10.000 updates every years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465071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Strengths</a:t>
            </a:r>
            <a:r>
              <a:rPr lang="en-US"/>
              <a:t> &amp; Weaknesses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E4446-FD1E-45A3-B915-87988EB0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11" y="3563276"/>
            <a:ext cx="2910279" cy="1533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6D7F27-6018-42FB-9187-CD69928BF2D8}"/>
              </a:ext>
            </a:extLst>
          </p:cNvPr>
          <p:cNvSpPr txBox="1"/>
          <p:nvPr/>
        </p:nvSpPr>
        <p:spPr>
          <a:xfrm>
            <a:off x="3340770" y="3889977"/>
            <a:ext cx="378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10M training samples</a:t>
            </a:r>
            <a:endParaRPr lang="en-GB" sz="320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DAFAD85-2EC1-49E0-A225-7632C5620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185287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Human effort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FF"/>
                          </a:solidFill>
                        </a:rPr>
                        <a:t>Data hunger</a:t>
                      </a:r>
                      <a:endParaRPr lang="en-GB" sz="28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1F24AF5-DA6B-4BD4-8922-BDF235FAC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0" y="5126587"/>
            <a:ext cx="2910279" cy="15820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C35C68-3ABC-42E2-9A87-2A5A5838613D}"/>
              </a:ext>
            </a:extLst>
          </p:cNvPr>
          <p:cNvSpPr txBox="1"/>
          <p:nvPr/>
        </p:nvSpPr>
        <p:spPr>
          <a:xfrm>
            <a:off x="3340770" y="5332855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4.8M training games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2898024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/>
              <a:t>Strengths &amp; Weaknesses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EE8587-3700-4977-8D40-8B6C2239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15888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Human effort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Data hunger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Scaleable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FF"/>
                          </a:solidFill>
                        </a:rPr>
                        <a:t>+/-</a:t>
                      </a:r>
                      <a:endParaRPr lang="en-GB" sz="28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FF"/>
                          </a:solidFill>
                        </a:rPr>
                        <a:t>+/-</a:t>
                      </a:r>
                      <a:endParaRPr lang="en-GB" sz="28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C7DCE4-9F0E-4353-AC76-9ABC04969D50}"/>
              </a:ext>
            </a:extLst>
          </p:cNvPr>
          <p:cNvSpPr txBox="1"/>
          <p:nvPr/>
        </p:nvSpPr>
        <p:spPr>
          <a:xfrm>
            <a:off x="3111247" y="4543038"/>
            <a:ext cx="21770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worse with </a:t>
            </a:r>
          </a:p>
          <a:p>
            <a:r>
              <a:rPr lang="en-US" sz="3200" b="1"/>
              <a:t>more</a:t>
            </a:r>
            <a:r>
              <a:rPr lang="en-US" sz="3200"/>
              <a:t> data</a:t>
            </a:r>
            <a:endParaRPr lang="en-GB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8956B-04BE-4E07-8D74-BF5255088C2A}"/>
              </a:ext>
            </a:extLst>
          </p:cNvPr>
          <p:cNvSpPr txBox="1"/>
          <p:nvPr/>
        </p:nvSpPr>
        <p:spPr>
          <a:xfrm>
            <a:off x="6337691" y="4543038"/>
            <a:ext cx="2118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worse with </a:t>
            </a:r>
          </a:p>
          <a:p>
            <a:r>
              <a:rPr lang="en-US" sz="3200" b="1"/>
              <a:t>less</a:t>
            </a:r>
            <a:r>
              <a:rPr lang="en-US" sz="3200"/>
              <a:t> data</a:t>
            </a:r>
            <a:endParaRPr lang="en-GB" sz="320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9DE6BE9-8D55-4730-980E-9519A553866B}"/>
              </a:ext>
            </a:extLst>
          </p:cNvPr>
          <p:cNvSpPr/>
          <p:nvPr/>
        </p:nvSpPr>
        <p:spPr>
          <a:xfrm>
            <a:off x="2806310" y="4251248"/>
            <a:ext cx="2572378" cy="1660798"/>
          </a:xfrm>
          <a:prstGeom prst="wedgeEllipseCallout">
            <a:avLst>
              <a:gd name="adj1" fmla="val 9636"/>
              <a:gd name="adj2" fmla="val -1680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19B28F2-2D61-49B7-9FFF-F4496E78A119}"/>
              </a:ext>
            </a:extLst>
          </p:cNvPr>
          <p:cNvSpPr/>
          <p:nvPr/>
        </p:nvSpPr>
        <p:spPr>
          <a:xfrm>
            <a:off x="6048954" y="4251248"/>
            <a:ext cx="2572378" cy="1660798"/>
          </a:xfrm>
          <a:prstGeom prst="wedgeEllipseCallout">
            <a:avLst>
              <a:gd name="adj1" fmla="val -3255"/>
              <a:gd name="adj2" fmla="val -1734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06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Strengths</a:t>
            </a:r>
            <a:r>
              <a:rPr lang="en-US"/>
              <a:t> &amp; Weaknesses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EE8587-3700-4977-8D40-8B6C2239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260560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Human effort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Data hunger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Scaleable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GB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3E50258-268E-4C59-8D0D-CA5D59C7F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1" y="4223473"/>
            <a:ext cx="9145433" cy="20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46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738BE-5B7B-46AC-85D1-79659C3B0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71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2A291E-4AFC-4A91-AB15-7F4084A11F6B}"/>
              </a:ext>
            </a:extLst>
          </p:cNvPr>
          <p:cNvSpPr txBox="1"/>
          <p:nvPr/>
        </p:nvSpPr>
        <p:spPr>
          <a:xfrm>
            <a:off x="117986" y="103079"/>
            <a:ext cx="8858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Intelligence =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Ink Free" panose="03080402000500000000" pitchFamily="66" charset="0"/>
              </a:rPr>
              <a:t>Whatever a computer cannot yet do</a:t>
            </a:r>
            <a:endParaRPr lang="en-GB" sz="4400" b="1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Strengths</a:t>
            </a:r>
            <a:r>
              <a:rPr lang="en-US"/>
              <a:t> &amp; Weaknesses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EE8587-3700-4977-8D40-8B6C2239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101326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Human effort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Data hunger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Scaleable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FF"/>
                          </a:solidFill>
                        </a:rPr>
                        <a:t>-</a:t>
                      </a:r>
                      <a:endParaRPr lang="en-GB" sz="28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28E4EC-DA13-4D46-91A2-5AB99E44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965" y="3764242"/>
            <a:ext cx="4626865" cy="1312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7D576F-BD5B-4FE5-ADA9-36FBF1B91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1350" y="5635172"/>
            <a:ext cx="1266093" cy="118570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DA8B0C-7CBF-488C-95E6-0B30F5CD6DF9}"/>
              </a:ext>
            </a:extLst>
          </p:cNvPr>
          <p:cNvCxnSpPr/>
          <p:nvPr/>
        </p:nvCxnSpPr>
        <p:spPr>
          <a:xfrm flipV="1">
            <a:off x="4094396" y="5076652"/>
            <a:ext cx="0" cy="4823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976D65B-574C-406A-B8D2-E2463A187D2F}"/>
              </a:ext>
            </a:extLst>
          </p:cNvPr>
          <p:cNvSpPr txBox="1"/>
          <p:nvPr/>
        </p:nvSpPr>
        <p:spPr>
          <a:xfrm>
            <a:off x="1973955" y="5032747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“panda”</a:t>
            </a:r>
          </a:p>
          <a:p>
            <a:pPr algn="ctr"/>
            <a:r>
              <a:rPr lang="en-US"/>
              <a:t>55%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5E7A2-1E6B-4D73-AB36-3201DAE288CF}"/>
              </a:ext>
            </a:extLst>
          </p:cNvPr>
          <p:cNvSpPr txBox="1"/>
          <p:nvPr/>
        </p:nvSpPr>
        <p:spPr>
          <a:xfrm>
            <a:off x="5251113" y="5032747"/>
            <a:ext cx="1017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“gibbon”</a:t>
            </a:r>
          </a:p>
          <a:p>
            <a:pPr algn="ctr"/>
            <a:r>
              <a:rPr lang="en-US"/>
              <a:t>99%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7E2E9-35B4-450C-AE4F-DF50CB55E3CB}"/>
              </a:ext>
            </a:extLst>
          </p:cNvPr>
          <p:cNvSpPr txBox="1"/>
          <p:nvPr/>
        </p:nvSpPr>
        <p:spPr>
          <a:xfrm>
            <a:off x="3122796" y="41896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+</a:t>
            </a:r>
            <a:endParaRPr lang="en-GB" sz="2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8E324-86C3-4A1F-80B4-F63F205C0B84}"/>
              </a:ext>
            </a:extLst>
          </p:cNvPr>
          <p:cNvSpPr txBox="1"/>
          <p:nvPr/>
        </p:nvSpPr>
        <p:spPr>
          <a:xfrm>
            <a:off x="4727443" y="41388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=</a:t>
            </a:r>
            <a:endParaRPr lang="en-GB" sz="2400" b="1"/>
          </a:p>
        </p:txBody>
      </p:sp>
    </p:spTree>
    <p:extLst>
      <p:ext uri="{BB962C8B-B14F-4D97-AF65-F5344CB8AC3E}">
        <p14:creationId xmlns:p14="http://schemas.microsoft.com/office/powerpoint/2010/main" val="14532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Strengths</a:t>
            </a:r>
            <a:r>
              <a:rPr lang="en-US"/>
              <a:t> &amp; Weaknesses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EE8587-3700-4977-8D40-8B6C2239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864637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Human effort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Data hunger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Scaleable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FF"/>
                          </a:solidFill>
                        </a:rPr>
                        <a:t>-</a:t>
                      </a:r>
                      <a:endParaRPr lang="en-GB" sz="28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F2A4624-E4EF-4567-8EEC-8FD9679196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7" y="3788925"/>
            <a:ext cx="5021890" cy="2628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AC6BB-4371-41A6-8A69-79E4751702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40" y="4141933"/>
            <a:ext cx="1847222" cy="1847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C11C53-6824-4118-BAD4-7043A8A7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331" y="3980694"/>
            <a:ext cx="1307265" cy="184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0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Strengths</a:t>
            </a:r>
            <a:r>
              <a:rPr lang="en-US"/>
              <a:t> &amp; Weaknesses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EE8587-3700-4977-8D40-8B6C2239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676781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Human effort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Data hunger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Scaleable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FF"/>
                          </a:solidFill>
                        </a:rPr>
                        <a:t>Performance cliff</a:t>
                      </a:r>
                      <a:endParaRPr lang="en-GB" sz="28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AF74ECD-AB33-41CF-815F-DBCAABA71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0942" y="3749291"/>
            <a:ext cx="4473599" cy="2722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7FD9B-7A51-4F71-BE45-211EF6FDA20B}"/>
              </a:ext>
            </a:extLst>
          </p:cNvPr>
          <p:cNvSpPr txBox="1"/>
          <p:nvPr/>
        </p:nvSpPr>
        <p:spPr>
          <a:xfrm rot="16200000">
            <a:off x="1619021" y="4707398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quality</a:t>
            </a:r>
            <a:endParaRPr lang="en-GB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06E13-D053-4C3C-A21A-33557BC5C1BE}"/>
              </a:ext>
            </a:extLst>
          </p:cNvPr>
          <p:cNvSpPr txBox="1"/>
          <p:nvPr/>
        </p:nvSpPr>
        <p:spPr>
          <a:xfrm>
            <a:off x="3533627" y="6354868"/>
            <a:ext cx="1427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generality</a:t>
            </a:r>
            <a:endParaRPr lang="en-GB" sz="24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90AF6F-53C7-4A02-BF28-B326A194139F}"/>
              </a:ext>
            </a:extLst>
          </p:cNvPr>
          <p:cNvCxnSpPr/>
          <p:nvPr/>
        </p:nvCxnSpPr>
        <p:spPr>
          <a:xfrm>
            <a:off x="2518228" y="3749291"/>
            <a:ext cx="0" cy="2663302"/>
          </a:xfrm>
          <a:prstGeom prst="line">
            <a:avLst/>
          </a:prstGeom>
          <a:ln w="28575">
            <a:head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B47E84-2EAF-4436-9E8C-56B87AB63B8E}"/>
              </a:ext>
            </a:extLst>
          </p:cNvPr>
          <p:cNvCxnSpPr>
            <a:cxnSpLocks/>
          </p:cNvCxnSpPr>
          <p:nvPr/>
        </p:nvCxnSpPr>
        <p:spPr>
          <a:xfrm flipH="1" flipV="1">
            <a:off x="2518228" y="6412593"/>
            <a:ext cx="4274458" cy="1"/>
          </a:xfrm>
          <a:prstGeom prst="line">
            <a:avLst/>
          </a:prstGeom>
          <a:ln w="28575">
            <a:head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511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DFC5E-233C-4684-9D71-B5653025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7" y="-15283"/>
            <a:ext cx="8229600" cy="587182"/>
          </a:xfrm>
        </p:spPr>
        <p:txBody>
          <a:bodyPr>
            <a:normAutofit/>
          </a:bodyPr>
          <a:lstStyle/>
          <a:p>
            <a:r>
              <a:rPr lang="en-US"/>
              <a:t>Strengths &amp; Weaknesses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EE8587-3700-4977-8D40-8B6C2239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603965"/>
              </p:ext>
            </p:extLst>
          </p:nvPr>
        </p:nvGraphicFramePr>
        <p:xfrm>
          <a:off x="204710" y="706175"/>
          <a:ext cx="8557452" cy="272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484">
                  <a:extLst>
                    <a:ext uri="{9D8B030D-6E8A-4147-A177-3AD203B41FA5}">
                      <a16:colId xmlns:a16="http://schemas.microsoft.com/office/drawing/2014/main" val="3672933949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288722550"/>
                    </a:ext>
                  </a:extLst>
                </a:gridCol>
                <a:gridCol w="2852484">
                  <a:extLst>
                    <a:ext uri="{9D8B030D-6E8A-4147-A177-3AD203B41FA5}">
                      <a16:colId xmlns:a16="http://schemas.microsoft.com/office/drawing/2014/main" val="3304877166"/>
                    </a:ext>
                  </a:extLst>
                </a:gridCol>
              </a:tblGrid>
              <a:tr h="544565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Symbolic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Connectionist</a:t>
                      </a:r>
                      <a:endParaRPr lang="en-GB" sz="28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144022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Construction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Human effort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Data hunger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340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Scaleable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+/-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71866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Explainable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+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-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93309"/>
                  </a:ext>
                </a:extLst>
              </a:tr>
              <a:tr h="544565">
                <a:tc>
                  <a:txBody>
                    <a:bodyPr/>
                    <a:lstStyle/>
                    <a:p>
                      <a:r>
                        <a:rPr lang="en-US" sz="2800" b="1"/>
                        <a:t>Generalisable</a:t>
                      </a:r>
                      <a:endParaRPr lang="en-GB" sz="2800" b="1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Performance cliff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FF"/>
                          </a:solidFill>
                        </a:rPr>
                        <a:t>Performance cliff</a:t>
                      </a:r>
                      <a:endParaRPr lang="en-GB" sz="28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19291"/>
                  </a:ext>
                </a:extLst>
              </a:tr>
            </a:tbl>
          </a:graphicData>
        </a:graphic>
      </p:graphicFrame>
      <p:pic>
        <p:nvPicPr>
          <p:cNvPr id="5" name="Afbeelding 2" descr="Afbeelding met kleding&#10;&#10;Beschrijving is gegenereerd met hoge betrouwbaarheid">
            <a:extLst>
              <a:ext uri="{FF2B5EF4-FFF2-40B4-BE49-F238E27FC236}">
                <a16:creationId xmlns:a16="http://schemas.microsoft.com/office/drawing/2014/main" id="{05FBE727-507E-4A12-A2FC-CECB4CD36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0"/>
          <a:stretch/>
        </p:blipFill>
        <p:spPr>
          <a:xfrm>
            <a:off x="1075715" y="3398464"/>
            <a:ext cx="3667107" cy="3459535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E1C9C-3B3B-4111-93AD-6611C8093BE4}"/>
              </a:ext>
            </a:extLst>
          </p:cNvPr>
          <p:cNvSpPr txBox="1"/>
          <p:nvPr/>
        </p:nvSpPr>
        <p:spPr>
          <a:xfrm>
            <a:off x="4299855" y="4089117"/>
            <a:ext cx="5390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Class: 793</a:t>
            </a:r>
          </a:p>
          <a:p>
            <a:r>
              <a:rPr lang="en-GB" sz="2800"/>
              <a:t>Label: n04209133 </a:t>
            </a:r>
            <a:r>
              <a:rPr lang="en-GB" sz="2800" b="1"/>
              <a:t>(shower cap)</a:t>
            </a:r>
          </a:p>
          <a:p>
            <a:r>
              <a:rPr lang="en-GB" sz="2800"/>
              <a:t>Certainty: 99.7%</a:t>
            </a:r>
          </a:p>
        </p:txBody>
      </p:sp>
    </p:spTree>
    <p:extLst>
      <p:ext uri="{BB962C8B-B14F-4D97-AF65-F5344CB8AC3E}">
        <p14:creationId xmlns:p14="http://schemas.microsoft.com/office/powerpoint/2010/main" val="6918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6F854-4346-4E72-949E-96C9C7ECD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45" y="-1"/>
            <a:ext cx="7175955" cy="68584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25D64-B77E-4A03-AD89-077E5CD07165}"/>
              </a:ext>
            </a:extLst>
          </p:cNvPr>
          <p:cNvSpPr/>
          <p:nvPr/>
        </p:nvSpPr>
        <p:spPr>
          <a:xfrm>
            <a:off x="2194560" y="4740763"/>
            <a:ext cx="6849173" cy="2035277"/>
          </a:xfrm>
          <a:prstGeom prst="round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rgbClr val="0070C0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/>
              <a:t>From symbols to data</a:t>
            </a:r>
          </a:p>
          <a:p>
            <a:pPr algn="r"/>
            <a:r>
              <a:rPr lang="en-US" sz="5400" b="1"/>
              <a:t>and back again</a:t>
            </a:r>
            <a:endParaRPr lang="en-GB" sz="5400" b="1"/>
          </a:p>
        </p:txBody>
      </p:sp>
    </p:spTree>
    <p:extLst>
      <p:ext uri="{BB962C8B-B14F-4D97-AF65-F5344CB8AC3E}">
        <p14:creationId xmlns:p14="http://schemas.microsoft.com/office/powerpoint/2010/main" val="429102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29FEAD-5B2F-4240-93F9-CEC0BCAE82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57" y="0"/>
            <a:ext cx="708548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46A799-C798-44B4-A249-AF5496047C6D}"/>
              </a:ext>
            </a:extLst>
          </p:cNvPr>
          <p:cNvSpPr txBox="1"/>
          <p:nvPr/>
        </p:nvSpPr>
        <p:spPr>
          <a:xfrm>
            <a:off x="6805534" y="1881266"/>
            <a:ext cx="19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Ink Free" panose="03080402000500000000" pitchFamily="66" charset="0"/>
              </a:rPr>
              <a:t>Logicians</a:t>
            </a:r>
            <a:endParaRPr lang="en-GB" sz="3600" b="1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34847-1210-4A0B-AD54-4C2E08FBC51A}"/>
              </a:ext>
            </a:extLst>
          </p:cNvPr>
          <p:cNvSpPr txBox="1"/>
          <p:nvPr/>
        </p:nvSpPr>
        <p:spPr>
          <a:xfrm>
            <a:off x="2670747" y="1366603"/>
            <a:ext cx="1993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Ink Free" panose="03080402000500000000" pitchFamily="66" charset="0"/>
              </a:rPr>
              <a:t>Normal </a:t>
            </a:r>
          </a:p>
          <a:p>
            <a:r>
              <a:rPr lang="en-US" sz="3600" b="1">
                <a:latin typeface="Ink Free" panose="03080402000500000000" pitchFamily="66" charset="0"/>
              </a:rPr>
              <a:t>People</a:t>
            </a:r>
            <a:endParaRPr lang="en-GB" sz="3600" b="1">
              <a:latin typeface="Ink Free" panose="03080402000500000000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E4565-36A7-4678-90DD-097D6C8CD8CC}"/>
              </a:ext>
            </a:extLst>
          </p:cNvPr>
          <p:cNvSpPr txBox="1"/>
          <p:nvPr/>
        </p:nvSpPr>
        <p:spPr>
          <a:xfrm>
            <a:off x="5178287" y="254747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ym typeface="Symbol" panose="05050102010706020507" pitchFamily="18" charset="2"/>
              </a:rPr>
              <a:t></a:t>
            </a:r>
            <a:endParaRPr lang="en-GB" sz="7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8EB2A-904C-4A70-AF64-B37904F3FBB6}"/>
              </a:ext>
            </a:extLst>
          </p:cNvPr>
          <p:cNvSpPr txBox="1"/>
          <p:nvPr/>
        </p:nvSpPr>
        <p:spPr>
          <a:xfrm>
            <a:off x="5090877" y="5397780"/>
            <a:ext cx="11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Ink Free" panose="03080402000500000000" pitchFamily="66" charset="0"/>
              </a:rPr>
              <a:t>AI</a:t>
            </a:r>
            <a:endParaRPr lang="en-GB" sz="3600" b="1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DF86D94-BC36-4ABE-AE15-1AF744933D61}"/>
              </a:ext>
            </a:extLst>
          </p:cNvPr>
          <p:cNvSpPr/>
          <p:nvPr/>
        </p:nvSpPr>
        <p:spPr>
          <a:xfrm>
            <a:off x="4107787" y="2679760"/>
            <a:ext cx="4410868" cy="8871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9DC6BC5-7F8B-4B84-822E-4DB0705C8B8E}"/>
              </a:ext>
            </a:extLst>
          </p:cNvPr>
          <p:cNvSpPr/>
          <p:nvPr/>
        </p:nvSpPr>
        <p:spPr>
          <a:xfrm>
            <a:off x="2556394" y="1607324"/>
            <a:ext cx="4410868" cy="8871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A3D7B-9F5A-4424-8AF1-40298DE2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1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A cool thing to do:</a:t>
            </a:r>
            <a:br>
              <a:rPr lang="en-US"/>
            </a:br>
            <a:r>
              <a:rPr lang="en-US"/>
              <a:t>Symbolic prior knowledge</a:t>
            </a:r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C3DC699-8209-4AD7-B936-707D33194E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06" y="1737156"/>
            <a:ext cx="5764589" cy="1817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DC60A9-2B02-40BA-BAA5-562B80734ED7}"/>
              </a:ext>
            </a:extLst>
          </p:cNvPr>
          <p:cNvSpPr txBox="1"/>
          <p:nvPr/>
        </p:nvSpPr>
        <p:spPr>
          <a:xfrm>
            <a:off x="2113613" y="4084425"/>
            <a:ext cx="5111645" cy="251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NL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Claim: this would solve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000"/>
              <a:t>Data hunger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000"/>
              <a:t>Explainability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000"/>
              <a:t>Performance cliff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6443330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DF86D94-BC36-4ABE-AE15-1AF744933D61}"/>
              </a:ext>
            </a:extLst>
          </p:cNvPr>
          <p:cNvSpPr/>
          <p:nvPr/>
        </p:nvSpPr>
        <p:spPr>
          <a:xfrm>
            <a:off x="4107787" y="2679760"/>
            <a:ext cx="4410868" cy="8871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9DC6BC5-7F8B-4B84-822E-4DB0705C8B8E}"/>
              </a:ext>
            </a:extLst>
          </p:cNvPr>
          <p:cNvSpPr/>
          <p:nvPr/>
        </p:nvSpPr>
        <p:spPr>
          <a:xfrm>
            <a:off x="2556394" y="1607324"/>
            <a:ext cx="4410868" cy="8871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ABDBA-9BE4-467B-8CCF-AD83D915C3E9}"/>
              </a:ext>
            </a:extLst>
          </p:cNvPr>
          <p:cNvSpPr/>
          <p:nvPr/>
        </p:nvSpPr>
        <p:spPr>
          <a:xfrm>
            <a:off x="5946515" y="3758122"/>
            <a:ext cx="1913434" cy="4861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A3D7B-9F5A-4424-8AF1-40298DE2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1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A cool thing to do:</a:t>
            </a:r>
            <a:br>
              <a:rPr lang="en-US"/>
            </a:br>
            <a:r>
              <a:rPr lang="en-US"/>
              <a:t>Symbolic prior knowledge</a:t>
            </a:r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C3DC699-8209-4AD7-B936-707D33194E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06" y="1737156"/>
            <a:ext cx="5764589" cy="181729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F852548-ACA8-41C2-9A3A-DF5AB3319209}"/>
              </a:ext>
            </a:extLst>
          </p:cNvPr>
          <p:cNvGrpSpPr/>
          <p:nvPr/>
        </p:nvGrpSpPr>
        <p:grpSpPr>
          <a:xfrm>
            <a:off x="132470" y="2995416"/>
            <a:ext cx="3065017" cy="3323698"/>
            <a:chOff x="1253217" y="0"/>
            <a:chExt cx="6858000" cy="685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393F25-185C-4BEE-9172-8513756F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217" y="0"/>
              <a:ext cx="6858000" cy="6858000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EF694F-99D6-4605-8ECA-87F64C45D1E3}"/>
                </a:ext>
              </a:extLst>
            </p:cNvPr>
            <p:cNvSpPr/>
            <p:nvPr/>
          </p:nvSpPr>
          <p:spPr>
            <a:xfrm>
              <a:off x="1363716" y="0"/>
              <a:ext cx="6708371" cy="68580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5348638-3B6D-4182-BCA5-07701B9336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45022" y="2774732"/>
              <a:ext cx="2128344" cy="2940268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09E8D3C-1C34-41F5-99B5-FBBB7B1371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3366" y="4028090"/>
              <a:ext cx="4327917" cy="168691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BE38E6-23EB-4A81-B093-0D5668303C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1448" y="1466193"/>
              <a:ext cx="2790640" cy="256189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827531-E034-4D11-B2D5-BEA2684297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022" y="1552903"/>
              <a:ext cx="3807232" cy="1221829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AF16A94-9248-4E5B-B6E5-D325641638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07"/>
          <a:stretch/>
        </p:blipFill>
        <p:spPr>
          <a:xfrm>
            <a:off x="3278517" y="3785953"/>
            <a:ext cx="5171507" cy="5232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FADC2E-1337-4F0F-86FB-48415C0551B6}"/>
              </a:ext>
            </a:extLst>
          </p:cNvPr>
          <p:cNvSpPr txBox="1"/>
          <p:nvPr/>
        </p:nvSpPr>
        <p:spPr>
          <a:xfrm>
            <a:off x="3336759" y="4935920"/>
            <a:ext cx="55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P(cushion|chair) &gt;&gt; P(flower|chair)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DB311-3AC6-428F-8CD9-E3BDB8D6C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07"/>
          <a:stretch/>
        </p:blipFill>
        <p:spPr>
          <a:xfrm>
            <a:off x="4665368" y="4244260"/>
            <a:ext cx="3989663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84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AC3EB1-5F5B-47C7-9BF6-B7B424270B0E}"/>
              </a:ext>
            </a:extLst>
          </p:cNvPr>
          <p:cNvSpPr/>
          <p:nvPr/>
        </p:nvSpPr>
        <p:spPr>
          <a:xfrm>
            <a:off x="4460240" y="706125"/>
            <a:ext cx="1214120" cy="18172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A3D7B-9F5A-4424-8AF1-40298DE2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-168023"/>
            <a:ext cx="8229600" cy="1143000"/>
          </a:xfrm>
        </p:spPr>
        <p:txBody>
          <a:bodyPr>
            <a:normAutofit/>
          </a:bodyPr>
          <a:lstStyle/>
          <a:p>
            <a:r>
              <a:rPr lang="en-US"/>
              <a:t>But how to do this bit… ?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3E5DA5-1793-4B45-9107-1734F3EC67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36" y="3306431"/>
            <a:ext cx="4926137" cy="367165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154DF3-58F0-41E1-AF65-AE3B07118B27}"/>
              </a:ext>
            </a:extLst>
          </p:cNvPr>
          <p:cNvCxnSpPr/>
          <p:nvPr/>
        </p:nvCxnSpPr>
        <p:spPr>
          <a:xfrm flipV="1">
            <a:off x="3297391" y="4459489"/>
            <a:ext cx="1789889" cy="64299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051185-F6B8-4E5F-963D-C877851AAF9D}"/>
              </a:ext>
            </a:extLst>
          </p:cNvPr>
          <p:cNvCxnSpPr/>
          <p:nvPr/>
        </p:nvCxnSpPr>
        <p:spPr>
          <a:xfrm flipV="1">
            <a:off x="1498060" y="4163439"/>
            <a:ext cx="471791" cy="2579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0B85B8-F96F-4D29-8F50-B0804A6D71D0}"/>
              </a:ext>
            </a:extLst>
          </p:cNvPr>
          <p:cNvCxnSpPr/>
          <p:nvPr/>
        </p:nvCxnSpPr>
        <p:spPr>
          <a:xfrm flipV="1">
            <a:off x="1507787" y="3623554"/>
            <a:ext cx="2181536" cy="31177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520A44C-163A-47BA-ADB0-919E2B191B40}"/>
              </a:ext>
            </a:extLst>
          </p:cNvPr>
          <p:cNvSpPr txBox="1"/>
          <p:nvPr/>
        </p:nvSpPr>
        <p:spPr>
          <a:xfrm flipH="1">
            <a:off x="1534588" y="3533638"/>
            <a:ext cx="97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Rolling Stones</a:t>
            </a:r>
            <a:endParaRPr lang="en-GB" b="1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BD4AD-202F-4E47-AA89-5CB6010AEA6C}"/>
              </a:ext>
            </a:extLst>
          </p:cNvPr>
          <p:cNvSpPr txBox="1"/>
          <p:nvPr/>
        </p:nvSpPr>
        <p:spPr>
          <a:xfrm flipH="1">
            <a:off x="3767435" y="3348972"/>
            <a:ext cx="97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Angie</a:t>
            </a:r>
            <a:endParaRPr lang="en-GB" b="1">
              <a:solidFill>
                <a:srgbClr val="0000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58EC8F-31EE-4761-96FE-0ED7DB4F7C77}"/>
              </a:ext>
            </a:extLst>
          </p:cNvPr>
          <p:cNvCxnSpPr/>
          <p:nvPr/>
        </p:nvCxnSpPr>
        <p:spPr>
          <a:xfrm flipV="1">
            <a:off x="1498060" y="3348972"/>
            <a:ext cx="0" cy="3392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D58F86-BBFF-4367-9E21-F6B35B77854E}"/>
              </a:ext>
            </a:extLst>
          </p:cNvPr>
          <p:cNvCxnSpPr>
            <a:cxnSpLocks/>
          </p:cNvCxnSpPr>
          <p:nvPr/>
        </p:nvCxnSpPr>
        <p:spPr>
          <a:xfrm flipV="1">
            <a:off x="1488334" y="6741269"/>
            <a:ext cx="447932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559A7F9-8169-495A-8EAE-18BB12921288}"/>
              </a:ext>
            </a:extLst>
          </p:cNvPr>
          <p:cNvSpPr/>
          <p:nvPr/>
        </p:nvSpPr>
        <p:spPr>
          <a:xfrm>
            <a:off x="1498060" y="3347088"/>
            <a:ext cx="4562251" cy="33922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A8A6C4-BD95-4C0C-B70F-D0115A367124}"/>
              </a:ext>
            </a:extLst>
          </p:cNvPr>
          <p:cNvGrpSpPr/>
          <p:nvPr/>
        </p:nvGrpSpPr>
        <p:grpSpPr>
          <a:xfrm>
            <a:off x="1733955" y="3115832"/>
            <a:ext cx="4623070" cy="3388624"/>
            <a:chOff x="1733955" y="3115832"/>
            <a:chExt cx="4623070" cy="338862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CAAF9D7-935C-49FA-9B4B-7457EE8FAC5B}"/>
                </a:ext>
              </a:extLst>
            </p:cNvPr>
            <p:cNvCxnSpPr/>
            <p:nvPr/>
          </p:nvCxnSpPr>
          <p:spPr>
            <a:xfrm>
              <a:off x="1741253" y="3117715"/>
              <a:ext cx="46157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9C91AE-6A21-4255-8601-D28B2830FE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2573" y="3115832"/>
              <a:ext cx="34452" cy="3388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CCC529-6E87-4404-87CC-BB6D862DF0BC}"/>
                </a:ext>
              </a:extLst>
            </p:cNvPr>
            <p:cNvCxnSpPr>
              <a:cxnSpLocks/>
            </p:cNvCxnSpPr>
            <p:nvPr/>
          </p:nvCxnSpPr>
          <p:spPr>
            <a:xfrm>
              <a:off x="6060311" y="6504456"/>
              <a:ext cx="27948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7474627-A088-4CB1-9701-6DA2A70BE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3955" y="3115832"/>
              <a:ext cx="7298" cy="2312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0A1F9F3-3082-4FCF-8077-067B8D915683}"/>
              </a:ext>
            </a:extLst>
          </p:cNvPr>
          <p:cNvGrpSpPr/>
          <p:nvPr/>
        </p:nvGrpSpPr>
        <p:grpSpPr>
          <a:xfrm>
            <a:off x="1996652" y="2869225"/>
            <a:ext cx="4623070" cy="3388624"/>
            <a:chOff x="1733955" y="3115832"/>
            <a:chExt cx="4623070" cy="338862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858532E-4AB4-4E9F-BDCC-E6236F70B69E}"/>
                </a:ext>
              </a:extLst>
            </p:cNvPr>
            <p:cNvCxnSpPr/>
            <p:nvPr/>
          </p:nvCxnSpPr>
          <p:spPr>
            <a:xfrm>
              <a:off x="1741253" y="3117715"/>
              <a:ext cx="46157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60AEA8-DC33-4DFF-846B-A090F6266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2573" y="3115832"/>
              <a:ext cx="34452" cy="3388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B6D018-9A7C-498B-B780-3742B9FDDA8E}"/>
                </a:ext>
              </a:extLst>
            </p:cNvPr>
            <p:cNvCxnSpPr>
              <a:cxnSpLocks/>
            </p:cNvCxnSpPr>
            <p:nvPr/>
          </p:nvCxnSpPr>
          <p:spPr>
            <a:xfrm>
              <a:off x="6060311" y="6504456"/>
              <a:ext cx="27948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2FDE416-C699-4722-9D0C-62B1589C9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3955" y="3115832"/>
              <a:ext cx="7298" cy="2312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ACD200-343C-4698-85C2-D345CA23598D}"/>
              </a:ext>
            </a:extLst>
          </p:cNvPr>
          <p:cNvGrpSpPr/>
          <p:nvPr/>
        </p:nvGrpSpPr>
        <p:grpSpPr>
          <a:xfrm>
            <a:off x="2254386" y="2622619"/>
            <a:ext cx="4623070" cy="3388624"/>
            <a:chOff x="1733955" y="3115832"/>
            <a:chExt cx="4623070" cy="338862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DF5EAB7-A12B-4E35-83CE-E2DF9F8CF4E5}"/>
                </a:ext>
              </a:extLst>
            </p:cNvPr>
            <p:cNvCxnSpPr/>
            <p:nvPr/>
          </p:nvCxnSpPr>
          <p:spPr>
            <a:xfrm>
              <a:off x="1741253" y="3117715"/>
              <a:ext cx="46157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3CB5E6F-70FA-4AC5-85EA-C20B93F54E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2573" y="3115832"/>
              <a:ext cx="34452" cy="3388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26DA288-A769-418F-95FA-2BEE56006BC7}"/>
                </a:ext>
              </a:extLst>
            </p:cNvPr>
            <p:cNvCxnSpPr>
              <a:cxnSpLocks/>
            </p:cNvCxnSpPr>
            <p:nvPr/>
          </p:nvCxnSpPr>
          <p:spPr>
            <a:xfrm>
              <a:off x="6060311" y="6504456"/>
              <a:ext cx="27948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B345056-CE30-40DA-930D-9147AA1508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3955" y="3115832"/>
              <a:ext cx="7298" cy="2312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23B53C-83E8-4EEC-AA38-29D324AC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4B30-0E48-46A4-93FB-AC48546D985F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A166C0B-6F23-43DC-BBB9-96D6050ED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41" y="731396"/>
            <a:ext cx="5764589" cy="1817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2DA017-438C-4106-9EBA-38047279B6D5}"/>
              </a:ext>
            </a:extLst>
          </p:cNvPr>
          <p:cNvSpPr txBox="1"/>
          <p:nvPr/>
        </p:nvSpPr>
        <p:spPr>
          <a:xfrm>
            <a:off x="5087280" y="6348940"/>
            <a:ext cx="444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Publish_song(Michael_Jackson, Beat_it)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73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14827 -0.134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AC3EB1-5F5B-47C7-9BF6-B7B424270B0E}"/>
              </a:ext>
            </a:extLst>
          </p:cNvPr>
          <p:cNvSpPr/>
          <p:nvPr/>
        </p:nvSpPr>
        <p:spPr>
          <a:xfrm>
            <a:off x="4460240" y="706125"/>
            <a:ext cx="1214120" cy="18172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A3D7B-9F5A-4424-8AF1-40298DE2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-168023"/>
            <a:ext cx="8229600" cy="1143000"/>
          </a:xfrm>
        </p:spPr>
        <p:txBody>
          <a:bodyPr>
            <a:normAutofit/>
          </a:bodyPr>
          <a:lstStyle/>
          <a:p>
            <a:r>
              <a:rPr lang="en-US"/>
              <a:t>But how to do this bit… ?</a:t>
            </a:r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A166C0B-6F23-43DC-BBB9-96D6050ED2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41" y="731396"/>
            <a:ext cx="5764589" cy="18172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476A7C9-58BB-4ABE-B0D5-BECD3CA99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8" y="2986288"/>
            <a:ext cx="8429223" cy="3302576"/>
          </a:xfrm>
          <a:prstGeom prst="rect">
            <a:avLst/>
          </a:prstGeom>
        </p:spPr>
      </p:pic>
      <p:sp>
        <p:nvSpPr>
          <p:cNvPr id="50" name="Arrow: Notched Right 49">
            <a:extLst>
              <a:ext uri="{FF2B5EF4-FFF2-40B4-BE49-F238E27FC236}">
                <a16:creationId xmlns:a16="http://schemas.microsoft.com/office/drawing/2014/main" id="{A0549A4A-6D70-4874-A5D2-722EC71A065B}"/>
              </a:ext>
            </a:extLst>
          </p:cNvPr>
          <p:cNvSpPr/>
          <p:nvPr/>
        </p:nvSpPr>
        <p:spPr>
          <a:xfrm>
            <a:off x="3798652" y="4046620"/>
            <a:ext cx="1682885" cy="530140"/>
          </a:xfrm>
          <a:prstGeom prst="notch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row: Notched Right 50">
            <a:extLst>
              <a:ext uri="{FF2B5EF4-FFF2-40B4-BE49-F238E27FC236}">
                <a16:creationId xmlns:a16="http://schemas.microsoft.com/office/drawing/2014/main" id="{B4AEB7E0-FEC8-4142-B656-397DFD214199}"/>
              </a:ext>
            </a:extLst>
          </p:cNvPr>
          <p:cNvSpPr/>
          <p:nvPr/>
        </p:nvSpPr>
        <p:spPr>
          <a:xfrm flipH="1">
            <a:off x="4391638" y="5005294"/>
            <a:ext cx="1682885" cy="530140"/>
          </a:xfrm>
          <a:prstGeom prst="notch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A16FC7-0863-4240-90BA-B57350D98D6D}"/>
              </a:ext>
            </a:extLst>
          </p:cNvPr>
          <p:cNvSpPr txBox="1"/>
          <p:nvPr/>
        </p:nvSpPr>
        <p:spPr>
          <a:xfrm>
            <a:off x="4640094" y="5533635"/>
            <a:ext cx="153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prediction</a:t>
            </a:r>
          </a:p>
          <a:p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D6E4A-F661-4C1C-BE6D-6DF1D328E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16" y="3429000"/>
            <a:ext cx="1359651" cy="13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C022B-9C44-41A4-BEF3-F5D7049E6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8F18E0-57A1-4F04-8CB5-338061A11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31"/>
            <a:ext cx="9144000" cy="6811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FC857-2AA7-48C7-A73E-E9E42F0763FB}"/>
              </a:ext>
            </a:extLst>
          </p:cNvPr>
          <p:cNvSpPr txBox="1"/>
          <p:nvPr/>
        </p:nvSpPr>
        <p:spPr>
          <a:xfrm>
            <a:off x="1191491" y="6382327"/>
            <a:ext cx="566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Movie at https://www.youtube.com/watch?v=NJarxpYyoFI</a:t>
            </a:r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5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F15205-82E7-4E83-B95C-19DAD783F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0"/>
            <a:ext cx="7260336" cy="6862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387E56-386E-43A5-B5F9-908F27A7F3E6}"/>
              </a:ext>
            </a:extLst>
          </p:cNvPr>
          <p:cNvSpPr txBox="1"/>
          <p:nvPr/>
        </p:nvSpPr>
        <p:spPr>
          <a:xfrm rot="21391788">
            <a:off x="3038050" y="1962615"/>
            <a:ext cx="367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Ink Free" panose="03080402000500000000" pitchFamily="66" charset="0"/>
              </a:rPr>
              <a:t>Grounded Semantics</a:t>
            </a:r>
            <a:endParaRPr lang="en-GB" sz="2800" b="1">
              <a:latin typeface="Ink Free" panose="03080402000500000000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ABA6E-F883-47F1-B4E5-B4DB05B0138F}"/>
              </a:ext>
            </a:extLst>
          </p:cNvPr>
          <p:cNvSpPr txBox="1"/>
          <p:nvPr/>
        </p:nvSpPr>
        <p:spPr>
          <a:xfrm rot="21391788">
            <a:off x="3122129" y="3726220"/>
            <a:ext cx="3318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Ink Free" panose="03080402000500000000" pitchFamily="66" charset="0"/>
              </a:rPr>
              <a:t>Models of Causality</a:t>
            </a:r>
            <a:endParaRPr lang="en-GB" sz="2800" b="1">
              <a:latin typeface="Ink Free" panose="03080402000500000000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BCDFC-31A7-442D-AC12-8D33988679A6}"/>
              </a:ext>
            </a:extLst>
          </p:cNvPr>
          <p:cNvSpPr txBox="1"/>
          <p:nvPr/>
        </p:nvSpPr>
        <p:spPr>
          <a:xfrm rot="21391788">
            <a:off x="3121331" y="2824867"/>
            <a:ext cx="418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Ink Free" panose="03080402000500000000" pitchFamily="66" charset="0"/>
              </a:rPr>
              <a:t>Differentiable Logics</a:t>
            </a:r>
            <a:endParaRPr lang="en-GB" sz="2800" b="1">
              <a:latin typeface="Ink Free" panose="03080402000500000000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09878-4A3B-4B9F-86B1-6690179E58FC}"/>
              </a:ext>
            </a:extLst>
          </p:cNvPr>
          <p:cNvSpPr txBox="1"/>
          <p:nvPr/>
        </p:nvSpPr>
        <p:spPr>
          <a:xfrm>
            <a:off x="2531930" y="248661"/>
            <a:ext cx="4683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Pristina" panose="03060402040406080204" pitchFamily="66" charset="0"/>
              </a:rPr>
              <a:t>My wishlist </a:t>
            </a:r>
            <a:br>
              <a:rPr lang="en-US" sz="5400" b="1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5400" b="1">
                <a:solidFill>
                  <a:srgbClr val="FF0000"/>
                </a:solidFill>
                <a:latin typeface="Pristina" panose="03060402040406080204" pitchFamily="66" charset="0"/>
              </a:rPr>
              <a:t>from logicians</a:t>
            </a:r>
            <a:endParaRPr lang="en-GB" sz="5400" b="1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BA036ED-F9DF-4617-A14F-9DA7CB7E2D37}"/>
              </a:ext>
            </a:extLst>
          </p:cNvPr>
          <p:cNvGrpSpPr/>
          <p:nvPr/>
        </p:nvGrpSpPr>
        <p:grpSpPr>
          <a:xfrm>
            <a:off x="0" y="744950"/>
            <a:ext cx="9200809" cy="1215209"/>
            <a:chOff x="0" y="629920"/>
            <a:chExt cx="9184481" cy="156966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69FC14-5B54-4907-84D0-A02EEEA29211}"/>
                </a:ext>
              </a:extLst>
            </p:cNvPr>
            <p:cNvSpPr txBox="1"/>
            <p:nvPr/>
          </p:nvSpPr>
          <p:spPr>
            <a:xfrm>
              <a:off x="309879" y="629920"/>
              <a:ext cx="8545650" cy="15696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r>
                <a:rPr lang="en-US" sz="2400"/>
                <a:t>A structure consists of a nonempty set </a:t>
              </a:r>
              <a:r>
                <a:rPr lang="en-US" sz="2400" i="1"/>
                <a:t>D</a:t>
              </a:r>
              <a:r>
                <a:rPr lang="en-US" sz="2400"/>
                <a:t> and an interpretation I. </a:t>
              </a:r>
              <a:br>
                <a:rPr lang="en-US" sz="2400"/>
              </a:br>
              <a:r>
                <a:rPr lang="en-US" sz="2400"/>
                <a:t>A constant symbol c of the signature is assigned an individual in D.</a:t>
              </a:r>
              <a:br>
                <a:rPr lang="en-US" sz="2400"/>
              </a:br>
              <a:r>
                <a:rPr lang="en-US" sz="2400"/>
                <a:t>A function symbol </a:t>
              </a:r>
              <a:r>
                <a:rPr lang="en-US" sz="2400" i="1"/>
                <a:t>f</a:t>
              </a:r>
              <a:r>
                <a:rPr lang="en-US" sz="2400"/>
                <a:t> of arity </a:t>
              </a:r>
              <a:r>
                <a:rPr lang="en-US" sz="2400" i="1"/>
                <a:t>n</a:t>
              </a:r>
              <a:r>
                <a:rPr lang="en-US" sz="2400"/>
                <a:t> is assigned a function </a:t>
              </a:r>
              <a:r>
                <a:rPr lang="en-US" sz="2400" i="1"/>
                <a:t>I(f)</a:t>
              </a:r>
              <a:r>
                <a:rPr lang="en-US" sz="2400"/>
                <a:t> from D</a:t>
              </a:r>
              <a:r>
                <a:rPr lang="en-US" sz="3200" baseline="30000"/>
                <a:t>n</a:t>
              </a:r>
              <a:r>
                <a:rPr lang="en-US" sz="2400"/>
                <a:t> to D</a:t>
              </a:r>
              <a:endParaRPr lang="en-GB" sz="24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38BB6B-05E0-43DF-9EEF-E6C986A69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920"/>
              <a:ext cx="309879" cy="10156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B6B154-58AD-4B79-A83D-75D5C3B3F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8815250" y="1183919"/>
              <a:ext cx="324326" cy="101566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CDF1AA-1318-466F-9698-9A81C3DA4CD5}"/>
                </a:ext>
              </a:extLst>
            </p:cNvPr>
            <p:cNvSpPr/>
            <p:nvPr/>
          </p:nvSpPr>
          <p:spPr>
            <a:xfrm>
              <a:off x="0" y="1615380"/>
              <a:ext cx="309879" cy="584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070617-D35D-482E-BB99-0BE99FD68D83}"/>
                </a:ext>
              </a:extLst>
            </p:cNvPr>
            <p:cNvSpPr/>
            <p:nvPr/>
          </p:nvSpPr>
          <p:spPr>
            <a:xfrm>
              <a:off x="8834121" y="629920"/>
              <a:ext cx="350360" cy="584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14BD5D-E9F6-426D-8317-F1FC4694B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1" y="2283747"/>
            <a:ext cx="6204857" cy="906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C35528-851F-4C49-891B-E38D030A9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020" y="799653"/>
            <a:ext cx="552901" cy="55290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DA57088-6C54-40AC-9534-94F0424AC3F9}"/>
              </a:ext>
            </a:extLst>
          </p:cNvPr>
          <p:cNvGrpSpPr/>
          <p:nvPr/>
        </p:nvGrpSpPr>
        <p:grpSpPr>
          <a:xfrm>
            <a:off x="2363239" y="3563406"/>
            <a:ext cx="4417520" cy="3090673"/>
            <a:chOff x="2617763" y="2767123"/>
            <a:chExt cx="5998279" cy="394062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1870E2F-D699-4DF8-BDC7-77D42C017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5687" y="4084145"/>
              <a:ext cx="1458686" cy="1485765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0D12305-FFF9-4237-9850-CFF76AC7F47F}"/>
                </a:ext>
              </a:extLst>
            </p:cNvPr>
            <p:cNvGrpSpPr/>
            <p:nvPr/>
          </p:nvGrpSpPr>
          <p:grpSpPr>
            <a:xfrm>
              <a:off x="7719899" y="2767123"/>
              <a:ext cx="896143" cy="3940629"/>
              <a:chOff x="7328014" y="2805223"/>
              <a:chExt cx="896143" cy="3940629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677BE17-FA87-4DF6-8ED1-3C48FDED0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8014" y="2805223"/>
                <a:ext cx="896143" cy="3940629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E7EBC1E-88BE-4070-BCFC-C8FBC5A444BF}"/>
                  </a:ext>
                </a:extLst>
              </p:cNvPr>
              <p:cNvSpPr/>
              <p:nvPr/>
            </p:nvSpPr>
            <p:spPr>
              <a:xfrm>
                <a:off x="7328014" y="3333464"/>
                <a:ext cx="397329" cy="21771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22C2BC6-66AD-4087-A13A-595C59B43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504" y="3617883"/>
              <a:ext cx="1307265" cy="184722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49BA327-AFAB-444B-87F2-A59F26F7C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291" y="3608864"/>
              <a:ext cx="1307265" cy="184722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434639-1B7F-4DAA-BEF6-D4B419E4FC38}"/>
                </a:ext>
              </a:extLst>
            </p:cNvPr>
            <p:cNvSpPr txBox="1"/>
            <p:nvPr/>
          </p:nvSpPr>
          <p:spPr>
            <a:xfrm>
              <a:off x="2617763" y="4084145"/>
              <a:ext cx="712397" cy="141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lang="en-GB" sz="66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9888BB9-6EFC-4C81-8DC0-E08739398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79" y="-13516"/>
            <a:ext cx="3905004" cy="65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9AFB19-6EE3-4D30-BB7D-2F345AE8C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12" y="4649558"/>
            <a:ext cx="611008" cy="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CDA57088-6C54-40AC-9534-94F0424AC3F9}"/>
              </a:ext>
            </a:extLst>
          </p:cNvPr>
          <p:cNvGrpSpPr/>
          <p:nvPr/>
        </p:nvGrpSpPr>
        <p:grpSpPr>
          <a:xfrm>
            <a:off x="2363240" y="484454"/>
            <a:ext cx="4417520" cy="3090673"/>
            <a:chOff x="2617763" y="2767123"/>
            <a:chExt cx="5998279" cy="394062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1870E2F-D699-4DF8-BDC7-77D42C017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5687" y="4084145"/>
              <a:ext cx="1458686" cy="1485765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0D12305-FFF9-4237-9850-CFF76AC7F47F}"/>
                </a:ext>
              </a:extLst>
            </p:cNvPr>
            <p:cNvGrpSpPr/>
            <p:nvPr/>
          </p:nvGrpSpPr>
          <p:grpSpPr>
            <a:xfrm>
              <a:off x="7719899" y="2767123"/>
              <a:ext cx="896143" cy="3940629"/>
              <a:chOff x="7328014" y="2805223"/>
              <a:chExt cx="896143" cy="3940629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677BE17-FA87-4DF6-8ED1-3C48FDED0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8014" y="2805223"/>
                <a:ext cx="896143" cy="3940629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E7EBC1E-88BE-4070-BCFC-C8FBC5A444BF}"/>
                  </a:ext>
                </a:extLst>
              </p:cNvPr>
              <p:cNvSpPr/>
              <p:nvPr/>
            </p:nvSpPr>
            <p:spPr>
              <a:xfrm>
                <a:off x="7328014" y="3333464"/>
                <a:ext cx="397329" cy="21771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22C2BC6-66AD-4087-A13A-595C59B43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504" y="3617883"/>
              <a:ext cx="1307265" cy="184722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49BA327-AFAB-444B-87F2-A59F26F7C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291" y="3608864"/>
              <a:ext cx="1307265" cy="184722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434639-1B7F-4DAA-BEF6-D4B419E4FC38}"/>
                </a:ext>
              </a:extLst>
            </p:cNvPr>
            <p:cNvSpPr txBox="1"/>
            <p:nvPr/>
          </p:nvSpPr>
          <p:spPr>
            <a:xfrm>
              <a:off x="2617763" y="4084145"/>
              <a:ext cx="712397" cy="141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lang="en-GB" sz="66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9888BB9-6EFC-4C81-8DC0-E08739398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79" y="-13516"/>
            <a:ext cx="3905004" cy="65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9AFB19-6EE3-4D30-BB7D-2F345AE8C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0" y="4674100"/>
            <a:ext cx="641197" cy="611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410E54-4D91-442D-B21F-2825BB9213B0}"/>
                  </a:ext>
                </a:extLst>
              </p:cNvPr>
              <p:cNvSpPr txBox="1"/>
              <p:nvPr/>
            </p:nvSpPr>
            <p:spPr>
              <a:xfrm>
                <a:off x="1577347" y="4234506"/>
                <a:ext cx="6928256" cy="1272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|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GB" sz="4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410E54-4D91-442D-B21F-2825BB921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347" y="4234506"/>
                <a:ext cx="6928256" cy="12724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9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6AEBFA-F8BE-4301-81F8-C12F68539937}"/>
              </a:ext>
            </a:extLst>
          </p:cNvPr>
          <p:cNvSpPr/>
          <p:nvPr/>
        </p:nvSpPr>
        <p:spPr>
          <a:xfrm>
            <a:off x="105008" y="3581400"/>
            <a:ext cx="3602431" cy="215494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F977BF-E618-4A55-AE81-9D97FFBF26C5}"/>
              </a:ext>
            </a:extLst>
          </p:cNvPr>
          <p:cNvSpPr/>
          <p:nvPr/>
        </p:nvSpPr>
        <p:spPr>
          <a:xfrm>
            <a:off x="3973285" y="2144486"/>
            <a:ext cx="4822372" cy="450124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9D9475-2BFB-4FC1-8AD7-297467D644C5}"/>
                  </a:ext>
                </a:extLst>
              </p:cNvPr>
              <p:cNvSpPr txBox="1"/>
              <p:nvPr/>
            </p:nvSpPr>
            <p:spPr>
              <a:xfrm>
                <a:off x="4023590" y="847559"/>
                <a:ext cx="4494481" cy="10985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1     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32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9D9475-2BFB-4FC1-8AD7-297467D64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590" y="847559"/>
                <a:ext cx="4494481" cy="10985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5F4F983-D342-4175-9056-0B2162608BD2}"/>
              </a:ext>
            </a:extLst>
          </p:cNvPr>
          <p:cNvSpPr txBox="1"/>
          <p:nvPr/>
        </p:nvSpPr>
        <p:spPr>
          <a:xfrm>
            <a:off x="3973285" y="262784"/>
            <a:ext cx="3245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Gödel Implication:</a:t>
            </a:r>
            <a:endParaRPr lang="en-GB"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92E2D-A9DE-4337-807F-2B44EB0A2F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5" y="2242458"/>
            <a:ext cx="4653644" cy="4339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0EDE0-1433-466E-B32C-2BF4D6A1C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70" y="6004839"/>
            <a:ext cx="552901" cy="552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D68B2-57F8-447A-B08E-BB76B6C40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58924" cy="65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25F157-D565-465D-9D88-D2C5FCB6A0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3"/>
          <a:stretch/>
        </p:blipFill>
        <p:spPr>
          <a:xfrm>
            <a:off x="105008" y="834284"/>
            <a:ext cx="2768918" cy="1929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43CF1F-F4D0-4EEE-9740-BB41C99C055F}"/>
                  </a:ext>
                </a:extLst>
              </p:cNvPr>
              <p:cNvSpPr txBox="1"/>
              <p:nvPr/>
            </p:nvSpPr>
            <p:spPr>
              <a:xfrm>
                <a:off x="203659" y="3729912"/>
                <a:ext cx="2035685" cy="70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  0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43CF1F-F4D0-4EEE-9740-BB41C99C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59" y="3729912"/>
                <a:ext cx="2035685" cy="7035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C8EB31-D290-475D-BCDA-4A3109E11898}"/>
                  </a:ext>
                </a:extLst>
              </p:cNvPr>
              <p:cNvSpPr txBox="1"/>
              <p:nvPr/>
            </p:nvSpPr>
            <p:spPr>
              <a:xfrm>
                <a:off x="203659" y="4557226"/>
                <a:ext cx="3503780" cy="823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0    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C8EB31-D290-475D-BCDA-4A3109E11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59" y="4557226"/>
                <a:ext cx="3503780" cy="8238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9B59CF6-92B3-4F4F-AE3C-7EA3222A4D89}"/>
              </a:ext>
            </a:extLst>
          </p:cNvPr>
          <p:cNvSpPr txBox="1"/>
          <p:nvPr/>
        </p:nvSpPr>
        <p:spPr>
          <a:xfrm>
            <a:off x="32650" y="6211669"/>
            <a:ext cx="2133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(work by Emile Krieken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@VU)</a:t>
            </a:r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4AB8B-D401-4CC7-AE98-D76D00D84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3858924" cy="65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7A4D1-0188-4A10-8811-EC4247852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2083478"/>
            <a:ext cx="4849586" cy="27278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121FEF-34C6-49BE-A96A-904DD50251A3}"/>
                  </a:ext>
                </a:extLst>
              </p:cNvPr>
              <p:cNvSpPr txBox="1"/>
              <p:nvPr/>
            </p:nvSpPr>
            <p:spPr>
              <a:xfrm>
                <a:off x="4114246" y="5300445"/>
                <a:ext cx="3671070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0"/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𝑏𝑙𝑎𝑐𝑘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→¬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𝑟𝑎𝑣𝑒𝑛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3200"/>
                </a:br>
                <a:r>
                  <a:rPr lang="en-GB" sz="3200"/>
                  <a:t>is evidence for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3200" b="0" i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𝑟𝑎𝑣𝑒𝑛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𝑏𝑙𝑎𝑐𝑘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121FEF-34C6-49BE-A96A-904DD5025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246" y="5300445"/>
                <a:ext cx="3671070" cy="1477328"/>
              </a:xfrm>
              <a:prstGeom prst="rect">
                <a:avLst/>
              </a:prstGeom>
              <a:blipFill>
                <a:blip r:embed="rId4"/>
                <a:stretch>
                  <a:fillRect l="-6312" t="-78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A381B9E-DD80-48EF-8C73-CDF63CC23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34" y="5626783"/>
            <a:ext cx="552901" cy="552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F1082-46A8-478C-BF8E-A04BA31C2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86" y="4800600"/>
            <a:ext cx="1328928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17965F-250E-40EA-9B07-20DDE041CD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0" y="4810101"/>
            <a:ext cx="1597036" cy="2038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D03643-CE03-4165-ABBD-E05F7AC085AE}"/>
                  </a:ext>
                </a:extLst>
              </p:cNvPr>
              <p:cNvSpPr txBox="1"/>
              <p:nvPr/>
            </p:nvSpPr>
            <p:spPr>
              <a:xfrm>
                <a:off x="4045319" y="361613"/>
                <a:ext cx="3808928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0"/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𝑟𝑎𝑣𝑒𝑛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𝑏𝑙𝑎𝑐𝑘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3200"/>
                </a:br>
                <a:r>
                  <a:rPr lang="en-US" sz="320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3200" b="0" i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(¬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𝑏𝑙𝑎𝑐𝑘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→¬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𝑟𝑎𝑣𝑒𝑛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D03643-CE03-4165-ABBD-E05F7AC08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319" y="361613"/>
                <a:ext cx="3808928" cy="1477328"/>
              </a:xfrm>
              <a:prstGeom prst="rect">
                <a:avLst/>
              </a:prstGeom>
              <a:blipFill>
                <a:blip r:embed="rId8"/>
                <a:stretch>
                  <a:fillRect t="-78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6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EDFFA-8988-4FFA-B346-5A3E88F99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24" y="66218"/>
            <a:ext cx="2044714" cy="195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37E79A-F2A7-47C0-8C15-37E605299D28}"/>
              </a:ext>
            </a:extLst>
          </p:cNvPr>
          <p:cNvGrpSpPr/>
          <p:nvPr/>
        </p:nvGrpSpPr>
        <p:grpSpPr>
          <a:xfrm>
            <a:off x="3776340" y="1650738"/>
            <a:ext cx="2011544" cy="1954116"/>
            <a:chOff x="2488366" y="0"/>
            <a:chExt cx="5853659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9F188E-F457-42BD-9E6A-21AA6AF10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8366" y="0"/>
              <a:ext cx="5853659" cy="6794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550B87-38B4-415F-890E-6EDE6AA8C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66" y="6560794"/>
              <a:ext cx="5853658" cy="2972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E279CD-D22D-4F99-9C90-D690BBFCB476}"/>
              </a:ext>
            </a:extLst>
          </p:cNvPr>
          <p:cNvGrpSpPr/>
          <p:nvPr/>
        </p:nvGrpSpPr>
        <p:grpSpPr>
          <a:xfrm>
            <a:off x="5408586" y="3235258"/>
            <a:ext cx="1970123" cy="1944952"/>
            <a:chOff x="2305296" y="3661191"/>
            <a:chExt cx="2631184" cy="25028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41FA95-987E-4C9E-AD31-ADB8C142D9B3}"/>
                </a:ext>
              </a:extLst>
            </p:cNvPr>
            <p:cNvSpPr/>
            <p:nvPr/>
          </p:nvSpPr>
          <p:spPr>
            <a:xfrm>
              <a:off x="2305296" y="3661191"/>
              <a:ext cx="2631184" cy="25028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21FEF9-8B9D-4C4E-BBF8-D14E517E5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768" y="3826799"/>
              <a:ext cx="2510240" cy="217159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6A6341-1961-400B-8E1A-2CDF5FA691D7}"/>
              </a:ext>
            </a:extLst>
          </p:cNvPr>
          <p:cNvGrpSpPr/>
          <p:nvPr/>
        </p:nvGrpSpPr>
        <p:grpSpPr>
          <a:xfrm>
            <a:off x="6999411" y="4810614"/>
            <a:ext cx="1991919" cy="1965742"/>
            <a:chOff x="6999411" y="4810614"/>
            <a:chExt cx="1991919" cy="19657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94951D-80D7-404D-A5F6-F22E99E2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411" y="4810614"/>
              <a:ext cx="1991919" cy="19657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A23B44-1205-479B-96D7-B10E0A1731C0}"/>
                </a:ext>
              </a:extLst>
            </p:cNvPr>
            <p:cNvSpPr txBox="1"/>
            <p:nvPr/>
          </p:nvSpPr>
          <p:spPr>
            <a:xfrm rot="21391788">
              <a:off x="7338701" y="5293138"/>
              <a:ext cx="13635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Ink Free" panose="03080402000500000000" pitchFamily="66" charset="0"/>
                </a:rPr>
                <a:t>Grounded Semantics</a:t>
              </a:r>
              <a:endParaRPr lang="en-GB" sz="1000" b="1">
                <a:latin typeface="Ink Free" panose="03080402000500000000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F3C899-06F9-4C23-A76D-450B9838713E}"/>
                </a:ext>
              </a:extLst>
            </p:cNvPr>
            <p:cNvSpPr txBox="1"/>
            <p:nvPr/>
          </p:nvSpPr>
          <p:spPr>
            <a:xfrm rot="21391788">
              <a:off x="7316509" y="5813789"/>
              <a:ext cx="127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Ink Free" panose="03080402000500000000" pitchFamily="66" charset="0"/>
                </a:rPr>
                <a:t>Models of Causality</a:t>
              </a:r>
              <a:endParaRPr lang="en-GB" sz="1000" b="1">
                <a:latin typeface="Ink Free" panose="03080402000500000000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6D1820-6965-4656-8732-F2119F696DBE}"/>
                </a:ext>
              </a:extLst>
            </p:cNvPr>
            <p:cNvSpPr txBox="1"/>
            <p:nvPr/>
          </p:nvSpPr>
          <p:spPr>
            <a:xfrm rot="21391788">
              <a:off x="7362360" y="5554848"/>
              <a:ext cx="14146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Ink Free" panose="03080402000500000000" pitchFamily="66" charset="0"/>
                </a:rPr>
                <a:t>Differentiable Logics</a:t>
              </a:r>
              <a:endParaRPr lang="en-GB" sz="1000" b="1">
                <a:latin typeface="Ink Free" panose="030804020005000000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4746A-B52F-447D-925E-F7DD1396CAE2}"/>
                </a:ext>
              </a:extLst>
            </p:cNvPr>
            <p:cNvSpPr txBox="1"/>
            <p:nvPr/>
          </p:nvSpPr>
          <p:spPr>
            <a:xfrm>
              <a:off x="7154689" y="4810614"/>
              <a:ext cx="12850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Pristina" panose="03060402040406080204" pitchFamily="66" charset="0"/>
                </a:rPr>
                <a:t>My wishlist </a:t>
              </a:r>
              <a:br>
                <a:rPr lang="en-US" sz="1400" b="1">
                  <a:solidFill>
                    <a:srgbClr val="FF0000"/>
                  </a:solidFill>
                  <a:latin typeface="Pristina" panose="03060402040406080204" pitchFamily="66" charset="0"/>
                </a:rPr>
              </a:br>
              <a:r>
                <a:rPr lang="en-US" sz="1400" b="1">
                  <a:solidFill>
                    <a:srgbClr val="FF0000"/>
                  </a:solidFill>
                  <a:latin typeface="Pristina" panose="03060402040406080204" pitchFamily="66" charset="0"/>
                </a:rPr>
                <a:t>from </a:t>
              </a:r>
              <a:r>
                <a:rPr lang="en-US" sz="1200" b="1">
                  <a:solidFill>
                    <a:srgbClr val="FF0000"/>
                  </a:solidFill>
                  <a:latin typeface="Pristina" panose="03060402040406080204" pitchFamily="66" charset="0"/>
                </a:rPr>
                <a:t>logicians</a:t>
              </a:r>
              <a:endParaRPr lang="en-GB" sz="1400" b="1">
                <a:solidFill>
                  <a:srgbClr val="FF0000"/>
                </a:solidFill>
                <a:latin typeface="Pristina" panose="0306040204040608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5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15454C-32E3-4333-90B9-CC4F230D4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09" cy="6104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6F271-3066-47BB-BEB8-5B1E988D97EF}"/>
              </a:ext>
            </a:extLst>
          </p:cNvPr>
          <p:cNvSpPr txBox="1"/>
          <p:nvPr/>
        </p:nvSpPr>
        <p:spPr>
          <a:xfrm>
            <a:off x="2227384" y="6002215"/>
            <a:ext cx="5158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www.ai-cursus.nl</a:t>
            </a:r>
            <a:endParaRPr lang="en-GB" sz="5400"/>
          </a:p>
        </p:txBody>
      </p:sp>
    </p:spTree>
    <p:extLst>
      <p:ext uri="{BB962C8B-B14F-4D97-AF65-F5344CB8AC3E}">
        <p14:creationId xmlns:p14="http://schemas.microsoft.com/office/powerpoint/2010/main" val="633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7EBE32-FDB9-4C6E-99AE-AA81880CB5AB}"/>
              </a:ext>
            </a:extLst>
          </p:cNvPr>
          <p:cNvSpPr/>
          <p:nvPr/>
        </p:nvSpPr>
        <p:spPr>
          <a:xfrm>
            <a:off x="0" y="0"/>
            <a:ext cx="9144000" cy="69104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2C87F-23C7-4088-A4BD-CA5A836B6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975"/>
            <a:ext cx="9144000" cy="4626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3FD8-91EA-4330-90A3-F065DC812BCD}"/>
              </a:ext>
            </a:extLst>
          </p:cNvPr>
          <p:cNvSpPr txBox="1"/>
          <p:nvPr/>
        </p:nvSpPr>
        <p:spPr>
          <a:xfrm>
            <a:off x="1297256" y="5948220"/>
            <a:ext cx="654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Movie at </a:t>
            </a:r>
            <a:r>
              <a:rPr lang="en-GB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https://www.youtube.com/watch?v=8tq1C8spV_g</a:t>
            </a:r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06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CB7A46-037F-43AE-8E66-77B5FE70B74D}"/>
              </a:ext>
            </a:extLst>
          </p:cNvPr>
          <p:cNvSpPr/>
          <p:nvPr/>
        </p:nvSpPr>
        <p:spPr>
          <a:xfrm>
            <a:off x="0" y="-52466"/>
            <a:ext cx="9144000" cy="69104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https://youtu.be/qXdn6ynwpiI?t=306</a:t>
            </a:r>
          </a:p>
          <a:p>
            <a:pPr algn="ctr"/>
            <a:r>
              <a:rPr lang="en-US"/>
              <a:t> 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D2863-3379-4922-880B-401894E1F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71"/>
            <a:ext cx="9145929" cy="6047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1EC6E-2CEF-4883-BA7B-4F7B8FACD68B}"/>
              </a:ext>
            </a:extLst>
          </p:cNvPr>
          <p:cNvSpPr txBox="1"/>
          <p:nvPr/>
        </p:nvSpPr>
        <p:spPr>
          <a:xfrm>
            <a:off x="2115127" y="6347891"/>
            <a:ext cx="464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Movie at https://youtu.be/qXdn6ynwpiI?t=306</a:t>
            </a:r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3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E542C8-6769-4A5F-8DEA-28FCA2248E8F}"/>
              </a:ext>
            </a:extLst>
          </p:cNvPr>
          <p:cNvSpPr/>
          <p:nvPr/>
        </p:nvSpPr>
        <p:spPr>
          <a:xfrm>
            <a:off x="0" y="-52466"/>
            <a:ext cx="9144000" cy="69104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08693-D7C7-4425-8E5E-E9492944A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643"/>
            <a:ext cx="9144000" cy="5111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BCF22-BE99-4D91-BB7A-4693714D69A5}"/>
              </a:ext>
            </a:extLst>
          </p:cNvPr>
          <p:cNvSpPr txBox="1"/>
          <p:nvPr/>
        </p:nvSpPr>
        <p:spPr>
          <a:xfrm>
            <a:off x="1597891" y="6216073"/>
            <a:ext cx="577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Movie at https://www.youtube.com/watch?v=RIYRQC2iBp0</a:t>
            </a:r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5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WA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2905</TotalTime>
  <Words>943</Words>
  <Application>Microsoft Office PowerPoint</Application>
  <PresentationFormat>On-screen Show (4:3)</PresentationFormat>
  <Paragraphs>348</Paragraphs>
  <Slides>66</Slides>
  <Notes>20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  <vt:variant>
        <vt:lpstr>Custom Shows</vt:lpstr>
      </vt:variant>
      <vt:variant>
        <vt:i4>1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Ink Free</vt:lpstr>
      <vt:lpstr>Pristina</vt:lpstr>
      <vt:lpstr>Tahoma</vt:lpstr>
      <vt:lpstr>Times New Roman</vt:lpstr>
      <vt:lpstr>Kantoorthema</vt:lpstr>
      <vt:lpstr>IWA2013</vt:lpstr>
      <vt:lpstr>AI: Da’s toch logisch!  AI: That’s logical!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Handbook of Knowledge Representation (1000 pages, ToC alone is 14 pages)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Strengths &amp; Weaknesses</vt:lpstr>
      <vt:lpstr>Strengths &amp; Weaknesses</vt:lpstr>
      <vt:lpstr>Strengths &amp; Weaknesses</vt:lpstr>
      <vt:lpstr>Strengths &amp; Weaknesses</vt:lpstr>
      <vt:lpstr>Strengths &amp; Weaknesses</vt:lpstr>
      <vt:lpstr>Strengths &amp; Weaknesses</vt:lpstr>
      <vt:lpstr>Strengths &amp; Weaknesses</vt:lpstr>
      <vt:lpstr>Strengths &amp; Weaknesses</vt:lpstr>
      <vt:lpstr>Strengths &amp; Weaknesses</vt:lpstr>
      <vt:lpstr>PowerPoint Presentation</vt:lpstr>
      <vt:lpstr>PowerPoint Presentation</vt:lpstr>
      <vt:lpstr>A cool thing to do: Symbolic prior knowledge</vt:lpstr>
      <vt:lpstr>A cool thing to do: Symbolic prior knowledge</vt:lpstr>
      <vt:lpstr>But how to do this bit… ?</vt:lpstr>
      <vt:lpstr>But how to do this bit…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AI: Da’s toch logisch!  AI: That’s logical!</dc:title>
  <dc:creator>Frank van Harmelen</dc:creator>
  <cp:lastModifiedBy>Frank van Harmelen</cp:lastModifiedBy>
  <cp:revision>244</cp:revision>
  <dcterms:created xsi:type="dcterms:W3CDTF">2019-01-20T12:34:30Z</dcterms:created>
  <dcterms:modified xsi:type="dcterms:W3CDTF">2019-01-26T15:21:47Z</dcterms:modified>
</cp:coreProperties>
</file>