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sldIdLst>
    <p:sldId id="256" r:id="rId2"/>
    <p:sldId id="395" r:id="rId3"/>
    <p:sldId id="396" r:id="rId4"/>
    <p:sldId id="397" r:id="rId5"/>
    <p:sldId id="398" r:id="rId6"/>
    <p:sldId id="385" r:id="rId7"/>
    <p:sldId id="384" r:id="rId8"/>
    <p:sldId id="386" r:id="rId9"/>
    <p:sldId id="388" r:id="rId10"/>
    <p:sldId id="387" r:id="rId11"/>
    <p:sldId id="390" r:id="rId12"/>
    <p:sldId id="333" r:id="rId13"/>
    <p:sldId id="335" r:id="rId14"/>
    <p:sldId id="391" r:id="rId15"/>
    <p:sldId id="392" r:id="rId16"/>
    <p:sldId id="365" r:id="rId17"/>
    <p:sldId id="366" r:id="rId18"/>
    <p:sldId id="393" r:id="rId19"/>
    <p:sldId id="407" r:id="rId20"/>
    <p:sldId id="394" r:id="rId21"/>
    <p:sldId id="400" r:id="rId22"/>
    <p:sldId id="401" r:id="rId23"/>
    <p:sldId id="402" r:id="rId24"/>
    <p:sldId id="405" r:id="rId25"/>
    <p:sldId id="350" r:id="rId26"/>
    <p:sldId id="351" r:id="rId27"/>
    <p:sldId id="353" r:id="rId28"/>
    <p:sldId id="355" r:id="rId29"/>
    <p:sldId id="357" r:id="rId30"/>
    <p:sldId id="358" r:id="rId31"/>
    <p:sldId id="362" r:id="rId32"/>
    <p:sldId id="403" r:id="rId33"/>
    <p:sldId id="404" r:id="rId34"/>
    <p:sldId id="406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FF66FF"/>
    <a:srgbClr val="FF0066"/>
    <a:srgbClr val="66FF33"/>
    <a:srgbClr val="33CC33"/>
    <a:srgbClr val="008000"/>
    <a:srgbClr val="006600"/>
    <a:srgbClr val="6699FF"/>
    <a:srgbClr val="FF5050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033" autoAdjust="0"/>
    <p:restoredTop sz="94660"/>
  </p:normalViewPr>
  <p:slideViewPr>
    <p:cSldViewPr>
      <p:cViewPr varScale="1">
        <p:scale>
          <a:sx n="66" d="100"/>
          <a:sy n="66" d="100"/>
        </p:scale>
        <p:origin x="811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A25EDD-3B7B-44EC-8DAB-06123C258A43}" type="datetimeFigureOut">
              <a:rPr lang="en-US" smtClean="0"/>
              <a:pPr/>
              <a:t>7/20/2016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9440BC-D4CA-4DF9-B9CE-F111958D52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1099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DD2D8-5ADF-447C-82C9-ABD1AEBEDDAE}" type="datetimeFigureOut">
              <a:rPr lang="en-GB" smtClean="0"/>
              <a:pPr/>
              <a:t>20/07/2016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EE6A1-141F-4B90-A852-40F7E609505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DD2D8-5ADF-447C-82C9-ABD1AEBEDDAE}" type="datetimeFigureOut">
              <a:rPr lang="en-GB" smtClean="0"/>
              <a:pPr/>
              <a:t>20/07/2016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EE6A1-141F-4B90-A852-40F7E609505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DD2D8-5ADF-447C-82C9-ABD1AEBEDDAE}" type="datetimeFigureOut">
              <a:rPr lang="en-GB" smtClean="0"/>
              <a:pPr/>
              <a:t>20/07/2016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EE6A1-141F-4B90-A852-40F7E609505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DD2D8-5ADF-447C-82C9-ABD1AEBEDDAE}" type="datetimeFigureOut">
              <a:rPr lang="en-GB" smtClean="0"/>
              <a:pPr/>
              <a:t>20/07/2016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EE6A1-141F-4B90-A852-40F7E609505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DD2D8-5ADF-447C-82C9-ABD1AEBEDDAE}" type="datetimeFigureOut">
              <a:rPr lang="en-GB" smtClean="0"/>
              <a:pPr/>
              <a:t>20/07/2016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EE6A1-141F-4B90-A852-40F7E609505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DD2D8-5ADF-447C-82C9-ABD1AEBEDDAE}" type="datetimeFigureOut">
              <a:rPr lang="en-GB" smtClean="0"/>
              <a:pPr/>
              <a:t>20/07/2016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EE6A1-141F-4B90-A852-40F7E609505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DD2D8-5ADF-447C-82C9-ABD1AEBEDDAE}" type="datetimeFigureOut">
              <a:rPr lang="en-GB" smtClean="0"/>
              <a:pPr/>
              <a:t>20/07/2016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EE6A1-141F-4B90-A852-40F7E609505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DD2D8-5ADF-447C-82C9-ABD1AEBEDDAE}" type="datetimeFigureOut">
              <a:rPr lang="en-GB" smtClean="0"/>
              <a:pPr/>
              <a:t>20/07/2016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EE6A1-141F-4B90-A852-40F7E609505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DD2D8-5ADF-447C-82C9-ABD1AEBEDDAE}" type="datetimeFigureOut">
              <a:rPr lang="en-GB" smtClean="0"/>
              <a:pPr/>
              <a:t>20/07/2016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EE6A1-141F-4B90-A852-40F7E609505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DD2D8-5ADF-447C-82C9-ABD1AEBEDDAE}" type="datetimeFigureOut">
              <a:rPr lang="en-GB" smtClean="0"/>
              <a:pPr/>
              <a:t>20/07/2016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EE6A1-141F-4B90-A852-40F7E609505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DD2D8-5ADF-447C-82C9-ABD1AEBEDDAE}" type="datetimeFigureOut">
              <a:rPr lang="en-GB" smtClean="0"/>
              <a:pPr/>
              <a:t>20/07/2016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EE6A1-141F-4B90-A852-40F7E609505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DD2D8-5ADF-447C-82C9-ABD1AEBEDDAE}" type="datetimeFigureOut">
              <a:rPr lang="en-GB" smtClean="0"/>
              <a:pPr/>
              <a:t>20/07/2016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EEE6A1-141F-4B90-A852-40F7E609505A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lum bright="63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603245"/>
            <a:ext cx="8712968" cy="3989068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528" y="1412776"/>
            <a:ext cx="8280920" cy="1470025"/>
          </a:xfrm>
        </p:spPr>
        <p:txBody>
          <a:bodyPr>
            <a:normAutofit fontScale="90000"/>
          </a:bodyPr>
          <a:lstStyle/>
          <a:p>
            <a:r>
              <a:rPr lang="en-GB" sz="5300" dirty="0" smtClean="0">
                <a:solidFill>
                  <a:schemeClr val="tx2"/>
                </a:solidFill>
              </a:rPr>
              <a:t>Domain Restrictions in Computational Social Choice</a:t>
            </a:r>
            <a:br>
              <a:rPr lang="en-GB" sz="5300" dirty="0" smtClean="0">
                <a:solidFill>
                  <a:schemeClr val="tx2"/>
                </a:solidFill>
              </a:rPr>
            </a:br>
            <a:r>
              <a:rPr lang="en-GB" dirty="0" smtClean="0">
                <a:solidFill>
                  <a:schemeClr val="tx2"/>
                </a:solidFill>
              </a:rPr>
              <a:t/>
            </a:r>
            <a:br>
              <a:rPr lang="en-GB" dirty="0" smtClean="0">
                <a:solidFill>
                  <a:schemeClr val="tx2"/>
                </a:solidFill>
              </a:rPr>
            </a:br>
            <a:r>
              <a:rPr lang="en-GB" dirty="0" smtClean="0">
                <a:solidFill>
                  <a:srgbClr val="FF0000"/>
                </a:solidFill>
              </a:rPr>
              <a:t>Edith Elkind </a:t>
            </a:r>
            <a:br>
              <a:rPr lang="en-GB" dirty="0" smtClean="0">
                <a:solidFill>
                  <a:srgbClr val="FF0000"/>
                </a:solidFill>
              </a:rPr>
            </a:br>
            <a:r>
              <a:rPr lang="en-GB" dirty="0" smtClean="0">
                <a:solidFill>
                  <a:schemeClr val="accent1"/>
                </a:solidFill>
              </a:rPr>
              <a:t>University of </a:t>
            </a:r>
            <a:r>
              <a:rPr lang="en-GB" dirty="0" smtClean="0">
                <a:solidFill>
                  <a:schemeClr val="accent1"/>
                </a:solidFill>
                <a:sym typeface="Symbol"/>
              </a:rPr>
              <a:t>Oxford</a:t>
            </a:r>
            <a:endParaRPr lang="en-GB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tx2"/>
                </a:solidFill>
              </a:rPr>
              <a:t>Recognizing SC Preferences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Reduction to consecutive 1s </a:t>
            </a:r>
            <a:br>
              <a:rPr lang="en-GB" dirty="0" smtClean="0"/>
            </a:br>
            <a:r>
              <a:rPr lang="en-GB" dirty="0" smtClean="0">
                <a:solidFill>
                  <a:srgbClr val="00B050"/>
                </a:solidFill>
              </a:rPr>
              <a:t>[</a:t>
            </a:r>
            <a:r>
              <a:rPr lang="en-GB" dirty="0" err="1" smtClean="0">
                <a:solidFill>
                  <a:srgbClr val="00B050"/>
                </a:solidFill>
              </a:rPr>
              <a:t>Bredereck</a:t>
            </a:r>
            <a:r>
              <a:rPr lang="en-GB" dirty="0" smtClean="0">
                <a:solidFill>
                  <a:srgbClr val="00B050"/>
                </a:solidFill>
              </a:rPr>
              <a:t>, Chen, Woeginger’13]</a:t>
            </a:r>
          </a:p>
          <a:p>
            <a:r>
              <a:rPr lang="en-GB" dirty="0" smtClean="0"/>
              <a:t>a </a:t>
            </a:r>
            <a:r>
              <a:rPr lang="en-GB" dirty="0" smtClean="0">
                <a:solidFill>
                  <a:srgbClr val="FF0000"/>
                </a:solidFill>
              </a:rPr>
              <a:t>column</a:t>
            </a:r>
            <a:r>
              <a:rPr lang="en-GB" dirty="0" smtClean="0"/>
              <a:t> for each </a:t>
            </a:r>
            <a:r>
              <a:rPr lang="en-GB" dirty="0" smtClean="0">
                <a:solidFill>
                  <a:schemeClr val="accent1"/>
                </a:solidFill>
              </a:rPr>
              <a:t>voter</a:t>
            </a:r>
            <a:endParaRPr lang="en-GB" dirty="0" smtClean="0"/>
          </a:p>
          <a:p>
            <a:r>
              <a:rPr lang="en-GB" dirty="0" smtClean="0"/>
              <a:t>a </a:t>
            </a:r>
            <a:r>
              <a:rPr lang="en-GB" dirty="0" smtClean="0">
                <a:solidFill>
                  <a:srgbClr val="FF0000"/>
                </a:solidFill>
              </a:rPr>
              <a:t>line</a:t>
            </a:r>
            <a:r>
              <a:rPr lang="en-GB" dirty="0" smtClean="0"/>
              <a:t> for each </a:t>
            </a:r>
            <a:r>
              <a:rPr lang="en-GB" dirty="0" smtClean="0">
                <a:solidFill>
                  <a:schemeClr val="accent1"/>
                </a:solidFill>
              </a:rPr>
              <a:t>ordered pair</a:t>
            </a:r>
            <a:r>
              <a:rPr lang="en-GB" dirty="0" smtClean="0"/>
              <a:t> of candidates</a:t>
            </a:r>
          </a:p>
          <a:p>
            <a:r>
              <a:rPr lang="en-GB" dirty="0" smtClean="0"/>
              <a:t>In the </a:t>
            </a:r>
            <a:r>
              <a:rPr lang="en-GB" dirty="0" smtClean="0">
                <a:solidFill>
                  <a:srgbClr val="FF0000"/>
                </a:solidFill>
              </a:rPr>
              <a:t>(A, </a:t>
            </a:r>
            <a:r>
              <a:rPr lang="en-GB" dirty="0">
                <a:solidFill>
                  <a:srgbClr val="FF0000"/>
                </a:solidFill>
              </a:rPr>
              <a:t>B</a:t>
            </a:r>
            <a:r>
              <a:rPr lang="en-GB" dirty="0" smtClean="0">
                <a:solidFill>
                  <a:srgbClr val="FF0000"/>
                </a:solidFill>
              </a:rPr>
              <a:t>)</a:t>
            </a:r>
            <a:r>
              <a:rPr lang="en-GB" dirty="0" smtClean="0"/>
              <a:t> line, </a:t>
            </a:r>
            <a:br>
              <a:rPr lang="en-GB" dirty="0" smtClean="0"/>
            </a:br>
            <a:r>
              <a:rPr lang="en-GB" dirty="0" smtClean="0"/>
              <a:t>we have 1s for </a:t>
            </a:r>
            <a:br>
              <a:rPr lang="en-GB" dirty="0" smtClean="0"/>
            </a:br>
            <a:r>
              <a:rPr lang="en-GB" dirty="0" smtClean="0"/>
              <a:t>all voters who prefer </a:t>
            </a:r>
            <a:r>
              <a:rPr lang="en-GB" dirty="0" smtClean="0">
                <a:solidFill>
                  <a:srgbClr val="FF0000"/>
                </a:solidFill>
              </a:rPr>
              <a:t>A</a:t>
            </a:r>
            <a:r>
              <a:rPr lang="en-GB" dirty="0" smtClean="0"/>
              <a:t> to </a:t>
            </a:r>
            <a:r>
              <a:rPr lang="en-GB" dirty="0" smtClean="0">
                <a:solidFill>
                  <a:srgbClr val="FF0000"/>
                </a:solidFill>
              </a:rPr>
              <a:t>B</a:t>
            </a:r>
            <a:endParaRPr lang="en-GB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3247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Recognizing SC Preferences, </a:t>
            </a:r>
            <a:r>
              <a:rPr lang="en-US" dirty="0" err="1" smtClean="0">
                <a:solidFill>
                  <a:schemeClr val="tx2"/>
                </a:solidFill>
              </a:rPr>
              <a:t>Combinatorially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84784"/>
            <a:ext cx="8784976" cy="2836911"/>
          </a:xfrm>
        </p:spPr>
        <p:txBody>
          <a:bodyPr>
            <a:normAutofit fontScale="92500" lnSpcReduction="10000"/>
          </a:bodyPr>
          <a:lstStyle/>
          <a:p>
            <a:r>
              <a:rPr lang="en-US" sz="3000" dirty="0" smtClean="0"/>
              <a:t>Assume </a:t>
            </a:r>
            <a:r>
              <a:rPr lang="en-US" sz="3000" dirty="0" err="1" smtClean="0"/>
              <a:t>wlog</a:t>
            </a:r>
            <a:r>
              <a:rPr lang="en-US" sz="3000" dirty="0" smtClean="0"/>
              <a:t> all votes </a:t>
            </a:r>
            <a:r>
              <a:rPr lang="en-US" sz="3000" smtClean="0"/>
              <a:t>are distinct</a:t>
            </a:r>
            <a:endParaRPr lang="en-US" sz="3000" dirty="0" smtClean="0"/>
          </a:p>
          <a:p>
            <a:r>
              <a:rPr lang="en-US" sz="3000" dirty="0" smtClean="0"/>
              <a:t>D</a:t>
            </a:r>
            <a:r>
              <a:rPr lang="en-US" sz="3000" baseline="-25000" dirty="0" smtClean="0"/>
              <a:t>swap</a:t>
            </a:r>
            <a:r>
              <a:rPr lang="en-US" sz="3000" dirty="0" smtClean="0"/>
              <a:t>(</a:t>
            </a:r>
            <a:r>
              <a:rPr lang="en-US" sz="3000" dirty="0" smtClean="0">
                <a:solidFill>
                  <a:schemeClr val="accent1"/>
                </a:solidFill>
              </a:rPr>
              <a:t>x</a:t>
            </a:r>
            <a:r>
              <a:rPr lang="en-US" sz="3000" dirty="0" smtClean="0"/>
              <a:t>, </a:t>
            </a:r>
            <a:r>
              <a:rPr lang="en-US" sz="3000" dirty="0" smtClean="0">
                <a:solidFill>
                  <a:schemeClr val="accent1"/>
                </a:solidFill>
              </a:rPr>
              <a:t>y</a:t>
            </a:r>
            <a:r>
              <a:rPr lang="en-US" sz="3000" dirty="0" smtClean="0"/>
              <a:t>): |{</a:t>
            </a:r>
            <a:r>
              <a:rPr lang="en-US" sz="3000" dirty="0" smtClean="0">
                <a:solidFill>
                  <a:srgbClr val="FF0000"/>
                </a:solidFill>
              </a:rPr>
              <a:t>(A, B)</a:t>
            </a:r>
            <a:r>
              <a:rPr lang="en-US" sz="3000" dirty="0" smtClean="0"/>
              <a:t>: </a:t>
            </a:r>
            <a:r>
              <a:rPr lang="en-US" sz="3000" dirty="0">
                <a:solidFill>
                  <a:schemeClr val="accent1"/>
                </a:solidFill>
              </a:rPr>
              <a:t>x</a:t>
            </a:r>
            <a:r>
              <a:rPr lang="en-US" sz="3000" dirty="0" smtClean="0"/>
              <a:t> prefers </a:t>
            </a:r>
            <a:r>
              <a:rPr lang="en-US" sz="3000" dirty="0" smtClean="0">
                <a:solidFill>
                  <a:srgbClr val="FF0000"/>
                </a:solidFill>
              </a:rPr>
              <a:t>A</a:t>
            </a:r>
            <a:r>
              <a:rPr lang="en-US" sz="3000" dirty="0" smtClean="0"/>
              <a:t> to </a:t>
            </a:r>
            <a:r>
              <a:rPr lang="en-US" sz="3000" dirty="0" smtClean="0">
                <a:solidFill>
                  <a:srgbClr val="FF0000"/>
                </a:solidFill>
              </a:rPr>
              <a:t>B</a:t>
            </a:r>
            <a:r>
              <a:rPr lang="en-US" sz="3000" dirty="0" smtClean="0"/>
              <a:t>, </a:t>
            </a:r>
            <a:r>
              <a:rPr lang="en-US" sz="3000" dirty="0" smtClean="0">
                <a:solidFill>
                  <a:schemeClr val="accent1"/>
                </a:solidFill>
              </a:rPr>
              <a:t>y</a:t>
            </a:r>
            <a:r>
              <a:rPr lang="en-US" sz="3000" dirty="0" smtClean="0"/>
              <a:t> prefers </a:t>
            </a:r>
            <a:r>
              <a:rPr lang="en-US" sz="3000" dirty="0" smtClean="0">
                <a:solidFill>
                  <a:srgbClr val="FF0000"/>
                </a:solidFill>
              </a:rPr>
              <a:t>B</a:t>
            </a:r>
            <a:r>
              <a:rPr lang="en-US" sz="3000" dirty="0" smtClean="0"/>
              <a:t> to </a:t>
            </a:r>
            <a:r>
              <a:rPr lang="en-US" sz="3000" dirty="0" smtClean="0">
                <a:solidFill>
                  <a:srgbClr val="FF0000"/>
                </a:solidFill>
              </a:rPr>
              <a:t>A</a:t>
            </a:r>
            <a:r>
              <a:rPr lang="en-US" sz="3000" dirty="0" smtClean="0"/>
              <a:t>}|</a:t>
            </a:r>
          </a:p>
          <a:p>
            <a:r>
              <a:rPr lang="en-US" sz="3000" u="sng" dirty="0" smtClean="0"/>
              <a:t>Lemma</a:t>
            </a:r>
            <a:r>
              <a:rPr lang="en-US" sz="3000" dirty="0" smtClean="0"/>
              <a:t>: if </a:t>
            </a:r>
            <a:r>
              <a:rPr lang="en-US" sz="3000" dirty="0" smtClean="0">
                <a:solidFill>
                  <a:schemeClr val="accent1"/>
                </a:solidFill>
              </a:rPr>
              <a:t>u &lt; v &lt; w</a:t>
            </a:r>
            <a:r>
              <a:rPr lang="en-US" sz="3000" dirty="0" smtClean="0"/>
              <a:t>, then D</a:t>
            </a:r>
            <a:r>
              <a:rPr lang="en-US" sz="3000" baseline="-25000" dirty="0" smtClean="0"/>
              <a:t>swap</a:t>
            </a:r>
            <a:r>
              <a:rPr lang="en-US" sz="3000" dirty="0" smtClean="0"/>
              <a:t>(</a:t>
            </a:r>
            <a:r>
              <a:rPr lang="en-US" sz="3000" dirty="0" smtClean="0">
                <a:solidFill>
                  <a:schemeClr val="accent1"/>
                </a:solidFill>
              </a:rPr>
              <a:t>u</a:t>
            </a:r>
            <a:r>
              <a:rPr lang="en-US" sz="3000" dirty="0" smtClean="0"/>
              <a:t>, </a:t>
            </a:r>
            <a:r>
              <a:rPr lang="en-US" sz="3000" dirty="0" smtClean="0">
                <a:solidFill>
                  <a:schemeClr val="accent1"/>
                </a:solidFill>
              </a:rPr>
              <a:t>v</a:t>
            </a:r>
            <a:r>
              <a:rPr lang="en-US" sz="3000" dirty="0" smtClean="0"/>
              <a:t>) &lt; D</a:t>
            </a:r>
            <a:r>
              <a:rPr lang="en-US" sz="3000" baseline="-25000" dirty="0" smtClean="0"/>
              <a:t>swap</a:t>
            </a:r>
            <a:r>
              <a:rPr lang="en-US" sz="3000" dirty="0" smtClean="0"/>
              <a:t>(</a:t>
            </a:r>
            <a:r>
              <a:rPr lang="en-US" sz="3000" dirty="0">
                <a:solidFill>
                  <a:schemeClr val="accent1"/>
                </a:solidFill>
              </a:rPr>
              <a:t>u</a:t>
            </a:r>
            <a:r>
              <a:rPr lang="en-US" sz="3000" dirty="0" smtClean="0"/>
              <a:t>, </a:t>
            </a:r>
            <a:r>
              <a:rPr lang="en-US" sz="3000" dirty="0" smtClean="0">
                <a:solidFill>
                  <a:schemeClr val="accent1"/>
                </a:solidFill>
              </a:rPr>
              <a:t>w</a:t>
            </a:r>
            <a:r>
              <a:rPr lang="en-US" sz="3000" dirty="0" smtClean="0"/>
              <a:t>)</a:t>
            </a:r>
          </a:p>
          <a:p>
            <a:r>
              <a:rPr lang="en-US" sz="3000" u="sng" dirty="0" smtClean="0"/>
              <a:t>Theorem</a:t>
            </a:r>
            <a:r>
              <a:rPr lang="en-US" sz="3000" dirty="0" smtClean="0"/>
              <a:t>: </a:t>
            </a:r>
            <a:r>
              <a:rPr lang="en-US" sz="3000" dirty="0"/>
              <a:t>for each vote </a:t>
            </a:r>
            <a:r>
              <a:rPr lang="en-US" sz="3000" dirty="0">
                <a:solidFill>
                  <a:schemeClr val="accent1"/>
                </a:solidFill>
              </a:rPr>
              <a:t>u</a:t>
            </a:r>
            <a:r>
              <a:rPr lang="en-US" sz="3000" dirty="0"/>
              <a:t>, can decide in </a:t>
            </a:r>
            <a:r>
              <a:rPr lang="en-US" sz="3000" dirty="0">
                <a:solidFill>
                  <a:srgbClr val="FF0000"/>
                </a:solidFill>
              </a:rPr>
              <a:t>poly-time</a:t>
            </a:r>
            <a:r>
              <a:rPr lang="en-US" sz="3000" dirty="0"/>
              <a:t> if there is a </a:t>
            </a:r>
            <a:r>
              <a:rPr lang="en-US" sz="3000" dirty="0">
                <a:solidFill>
                  <a:schemeClr val="accent1"/>
                </a:solidFill>
              </a:rPr>
              <a:t>SC</a:t>
            </a:r>
            <a:r>
              <a:rPr lang="en-US" sz="3000" dirty="0"/>
              <a:t> ordering where </a:t>
            </a:r>
            <a:r>
              <a:rPr lang="en-US" sz="3000" dirty="0">
                <a:solidFill>
                  <a:schemeClr val="accent1"/>
                </a:solidFill>
              </a:rPr>
              <a:t>u</a:t>
            </a:r>
            <a:r>
              <a:rPr lang="en-US" sz="3000" dirty="0"/>
              <a:t> appears first</a:t>
            </a:r>
          </a:p>
          <a:p>
            <a:r>
              <a:rPr lang="en-US" sz="3000" dirty="0" smtClean="0"/>
              <a:t>Try all possibilities for the first vote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1619672" y="4365104"/>
            <a:ext cx="340591" cy="2308324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…</a:t>
            </a:r>
            <a:r>
              <a:rPr lang="en-US" sz="2400" dirty="0" smtClean="0">
                <a:solidFill>
                  <a:srgbClr val="FF0000"/>
                </a:solidFill>
              </a:rPr>
              <a:t>A</a:t>
            </a:r>
            <a:r>
              <a:rPr lang="en-US" sz="2400" dirty="0" smtClean="0"/>
              <a:t>…</a:t>
            </a:r>
            <a:r>
              <a:rPr lang="en-US" sz="2400" dirty="0" smtClean="0">
                <a:solidFill>
                  <a:srgbClr val="FF0000"/>
                </a:solidFill>
              </a:rPr>
              <a:t>B</a:t>
            </a:r>
            <a:r>
              <a:rPr lang="en-US" sz="2400" dirty="0" smtClean="0"/>
              <a:t>……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987824" y="4361688"/>
            <a:ext cx="340591" cy="2308324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……</a:t>
            </a:r>
            <a:r>
              <a:rPr lang="en-US" sz="2400" dirty="0" smtClean="0">
                <a:solidFill>
                  <a:srgbClr val="FF0000"/>
                </a:solidFill>
              </a:rPr>
              <a:t>B</a:t>
            </a:r>
            <a:r>
              <a:rPr lang="en-US" sz="2400" dirty="0" smtClean="0"/>
              <a:t>…</a:t>
            </a:r>
            <a:r>
              <a:rPr lang="en-US" sz="2400" dirty="0" smtClean="0">
                <a:solidFill>
                  <a:srgbClr val="FF0000"/>
                </a:solidFill>
              </a:rPr>
              <a:t>A</a:t>
            </a:r>
            <a:r>
              <a:rPr lang="en-US" sz="2400" dirty="0" smtClean="0"/>
              <a:t>…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361688" y="4361688"/>
            <a:ext cx="340591" cy="2308324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…</a:t>
            </a:r>
            <a:r>
              <a:rPr lang="en-US" sz="2400" dirty="0" smtClean="0">
                <a:solidFill>
                  <a:srgbClr val="FF0000"/>
                </a:solidFill>
              </a:rPr>
              <a:t>B</a:t>
            </a:r>
            <a:r>
              <a:rPr lang="en-US" sz="2400" dirty="0" smtClean="0"/>
              <a:t>……</a:t>
            </a:r>
            <a:r>
              <a:rPr lang="en-US" sz="2400" dirty="0" smtClean="0">
                <a:solidFill>
                  <a:srgbClr val="FF0000"/>
                </a:solidFill>
              </a:rPr>
              <a:t>A</a:t>
            </a:r>
            <a:r>
              <a:rPr lang="en-US" sz="2400" dirty="0" smtClean="0"/>
              <a:t>…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136316" y="5230368"/>
            <a:ext cx="4700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solidFill>
                  <a:schemeClr val="accent1"/>
                </a:solidFill>
              </a:rPr>
              <a:t>u: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555776" y="5229200"/>
            <a:ext cx="4427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solidFill>
                  <a:schemeClr val="accent1"/>
                </a:solidFill>
              </a:rPr>
              <a:t>v: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877056" y="5229200"/>
            <a:ext cx="5373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solidFill>
                  <a:schemeClr val="accent1"/>
                </a:solidFill>
              </a:rPr>
              <a:t>w:</a:t>
            </a:r>
          </a:p>
        </p:txBody>
      </p:sp>
    </p:spTree>
    <p:extLst>
      <p:ext uri="{BB962C8B-B14F-4D97-AF65-F5344CB8AC3E}">
        <p14:creationId xmlns:p14="http://schemas.microsoft.com/office/powerpoint/2010/main" val="80541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  <p:bldP spid="11" grpId="0" animBg="1"/>
      <p:bldP spid="12" grpId="0" animBg="1"/>
      <p:bldP spid="13" grpId="0"/>
      <p:bldP spid="14" grpId="0"/>
      <p:bldP spid="1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Recognizing 1-Euclidean Preferences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672208"/>
            <a:ext cx="8229600" cy="4925144"/>
          </a:xfrm>
        </p:spPr>
        <p:txBody>
          <a:bodyPr>
            <a:normAutofit/>
          </a:bodyPr>
          <a:lstStyle/>
          <a:p>
            <a:r>
              <a:rPr lang="en-US" u="sng" dirty="0" smtClean="0"/>
              <a:t>Question</a:t>
            </a:r>
            <a:r>
              <a:rPr lang="en-US" dirty="0" smtClean="0"/>
              <a:t>: can we recognize 1-Euclidean preferences in polynomial time?</a:t>
            </a:r>
          </a:p>
          <a:p>
            <a:r>
              <a:rPr lang="en-US" u="sng" dirty="0" smtClean="0"/>
              <a:t>Observation</a:t>
            </a:r>
            <a:r>
              <a:rPr lang="en-US" dirty="0" smtClean="0"/>
              <a:t>: if the order of candidates is known, it suffices to solve an LP:</a:t>
            </a:r>
          </a:p>
          <a:p>
            <a:pPr lvl="1"/>
            <a:r>
              <a:rPr lang="en-US" dirty="0" smtClean="0"/>
              <a:t>variables x(</a:t>
            </a:r>
            <a:r>
              <a:rPr lang="en-US" dirty="0" smtClean="0">
                <a:solidFill>
                  <a:srgbClr val="FF0000"/>
                </a:solidFill>
              </a:rPr>
              <a:t>c</a:t>
            </a:r>
            <a:r>
              <a:rPr lang="en-US" baseline="-25000" dirty="0" smtClean="0">
                <a:solidFill>
                  <a:srgbClr val="FF0000"/>
                </a:solidFill>
              </a:rPr>
              <a:t>1</a:t>
            </a:r>
            <a:r>
              <a:rPr lang="en-US" dirty="0" smtClean="0"/>
              <a:t>), …, x(</a:t>
            </a:r>
            <a:r>
              <a:rPr lang="en-US" dirty="0" smtClean="0">
                <a:solidFill>
                  <a:srgbClr val="FF0000"/>
                </a:solidFill>
              </a:rPr>
              <a:t>c</a:t>
            </a:r>
            <a:r>
              <a:rPr lang="en-US" baseline="-25000" dirty="0" smtClean="0">
                <a:solidFill>
                  <a:srgbClr val="FF0000"/>
                </a:solidFill>
              </a:rPr>
              <a:t>m</a:t>
            </a:r>
            <a:r>
              <a:rPr lang="en-US" dirty="0" smtClean="0"/>
              <a:t>), x(</a:t>
            </a:r>
            <a:r>
              <a:rPr lang="en-US" dirty="0" smtClean="0">
                <a:solidFill>
                  <a:schemeClr val="accent1"/>
                </a:solidFill>
              </a:rPr>
              <a:t>v</a:t>
            </a:r>
            <a:r>
              <a:rPr lang="en-US" baseline="-25000" dirty="0" smtClean="0">
                <a:solidFill>
                  <a:schemeClr val="accent1"/>
                </a:solidFill>
              </a:rPr>
              <a:t>1</a:t>
            </a:r>
            <a:r>
              <a:rPr lang="en-US" dirty="0" smtClean="0"/>
              <a:t>), …, x(</a:t>
            </a:r>
            <a:r>
              <a:rPr lang="en-US" dirty="0" err="1" smtClean="0">
                <a:solidFill>
                  <a:schemeClr val="accent1"/>
                </a:solidFill>
              </a:rPr>
              <a:t>v</a:t>
            </a:r>
            <a:r>
              <a:rPr lang="en-US" baseline="-25000" dirty="0" err="1" smtClean="0">
                <a:solidFill>
                  <a:schemeClr val="accent1"/>
                </a:solidFill>
              </a:rPr>
              <a:t>n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for each voter </a:t>
            </a:r>
            <a:r>
              <a:rPr lang="en-US" dirty="0" smtClean="0">
                <a:solidFill>
                  <a:schemeClr val="accent1"/>
                </a:solidFill>
              </a:rPr>
              <a:t>v</a:t>
            </a:r>
            <a:r>
              <a:rPr lang="en-US" dirty="0" smtClean="0"/>
              <a:t> and </a:t>
            </a:r>
            <a:br>
              <a:rPr lang="en-US" dirty="0" smtClean="0"/>
            </a:br>
            <a:r>
              <a:rPr lang="en-US" dirty="0" smtClean="0"/>
              <a:t>each pair of candidates </a:t>
            </a:r>
            <a:r>
              <a:rPr lang="en-US" dirty="0" smtClean="0">
                <a:solidFill>
                  <a:srgbClr val="FF0000"/>
                </a:solidFill>
              </a:rPr>
              <a:t>a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FF0000"/>
                </a:solidFill>
              </a:rPr>
              <a:t>b</a:t>
            </a:r>
            <a:r>
              <a:rPr lang="en-US" dirty="0" smtClean="0"/>
              <a:t> with </a:t>
            </a:r>
            <a:r>
              <a:rPr lang="en-US" dirty="0" smtClean="0">
                <a:solidFill>
                  <a:srgbClr val="FF0000"/>
                </a:solidFill>
              </a:rPr>
              <a:t>a &lt; </a:t>
            </a:r>
            <a:r>
              <a:rPr lang="en-US" dirty="0">
                <a:solidFill>
                  <a:srgbClr val="FF0000"/>
                </a:solidFill>
              </a:rPr>
              <a:t>b</a:t>
            </a:r>
            <a:r>
              <a:rPr lang="en-US" dirty="0" smtClean="0"/>
              <a:t>, </a:t>
            </a:r>
            <a:br>
              <a:rPr lang="en-US" dirty="0" smtClean="0"/>
            </a:br>
            <a:r>
              <a:rPr lang="en-US" dirty="0" smtClean="0"/>
              <a:t>if </a:t>
            </a:r>
            <a:r>
              <a:rPr lang="en-US" dirty="0" smtClean="0">
                <a:solidFill>
                  <a:srgbClr val="FF0000"/>
                </a:solidFill>
              </a:rPr>
              <a:t>a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accent1"/>
                </a:solidFill>
              </a:rPr>
              <a:t>&gt;</a:t>
            </a:r>
            <a:r>
              <a:rPr lang="en-US" baseline="-25000" dirty="0" smtClean="0">
                <a:solidFill>
                  <a:schemeClr val="accent1"/>
                </a:solidFill>
              </a:rPr>
              <a:t>v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b,</a:t>
            </a:r>
            <a:r>
              <a:rPr lang="en-US" dirty="0" smtClean="0"/>
              <a:t> add inequality x(</a:t>
            </a:r>
            <a:r>
              <a:rPr lang="en-US" dirty="0" smtClean="0">
                <a:solidFill>
                  <a:schemeClr val="accent1"/>
                </a:solidFill>
              </a:rPr>
              <a:t>v</a:t>
            </a:r>
            <a:r>
              <a:rPr lang="en-US" dirty="0" smtClean="0"/>
              <a:t>) &lt; (x(</a:t>
            </a:r>
            <a:r>
              <a:rPr lang="en-US" dirty="0" smtClean="0">
                <a:solidFill>
                  <a:srgbClr val="FF0000"/>
                </a:solidFill>
              </a:rPr>
              <a:t>a</a:t>
            </a:r>
            <a:r>
              <a:rPr lang="en-US" dirty="0" smtClean="0"/>
              <a:t>)+x(</a:t>
            </a:r>
            <a:r>
              <a:rPr lang="en-US" dirty="0" smtClean="0">
                <a:solidFill>
                  <a:srgbClr val="FF0000"/>
                </a:solidFill>
              </a:rPr>
              <a:t>b</a:t>
            </a:r>
            <a:r>
              <a:rPr lang="en-US" dirty="0" smtClean="0"/>
              <a:t>))/2, and</a:t>
            </a:r>
            <a:br>
              <a:rPr lang="en-US" dirty="0" smtClean="0"/>
            </a:br>
            <a:r>
              <a:rPr lang="en-US" dirty="0"/>
              <a:t>if </a:t>
            </a:r>
            <a:r>
              <a:rPr lang="en-US" dirty="0" smtClean="0">
                <a:solidFill>
                  <a:srgbClr val="FF0000"/>
                </a:solidFill>
              </a:rPr>
              <a:t>b</a:t>
            </a:r>
            <a:r>
              <a:rPr lang="en-US" dirty="0" smtClean="0"/>
              <a:t> </a:t>
            </a:r>
            <a:r>
              <a:rPr lang="en-US" dirty="0">
                <a:solidFill>
                  <a:schemeClr val="accent1"/>
                </a:solidFill>
              </a:rPr>
              <a:t>&gt;</a:t>
            </a:r>
            <a:r>
              <a:rPr lang="en-US" baseline="-25000" dirty="0">
                <a:solidFill>
                  <a:schemeClr val="accent1"/>
                </a:solidFill>
              </a:rPr>
              <a:t>v</a:t>
            </a:r>
            <a:r>
              <a:rPr lang="en-US" dirty="0"/>
              <a:t> </a:t>
            </a:r>
            <a:r>
              <a:rPr lang="en-US" dirty="0" smtClean="0">
                <a:solidFill>
                  <a:srgbClr val="FF0000"/>
                </a:solidFill>
              </a:rPr>
              <a:t>a,</a:t>
            </a:r>
            <a:r>
              <a:rPr lang="en-US" dirty="0" smtClean="0"/>
              <a:t> </a:t>
            </a:r>
            <a:r>
              <a:rPr lang="en-US" dirty="0"/>
              <a:t>add inequality x(</a:t>
            </a:r>
            <a:r>
              <a:rPr lang="en-US" dirty="0">
                <a:solidFill>
                  <a:schemeClr val="accent1"/>
                </a:solidFill>
              </a:rPr>
              <a:t>v</a:t>
            </a:r>
            <a:r>
              <a:rPr lang="en-US" dirty="0"/>
              <a:t>) </a:t>
            </a:r>
            <a:r>
              <a:rPr lang="en-US" dirty="0" smtClean="0"/>
              <a:t>&gt; </a:t>
            </a:r>
            <a:r>
              <a:rPr lang="en-US" dirty="0"/>
              <a:t>(x(</a:t>
            </a:r>
            <a:r>
              <a:rPr lang="en-US" dirty="0">
                <a:solidFill>
                  <a:srgbClr val="FF0000"/>
                </a:solidFill>
              </a:rPr>
              <a:t>a</a:t>
            </a:r>
            <a:r>
              <a:rPr lang="en-US" dirty="0"/>
              <a:t>)+x(</a:t>
            </a:r>
            <a:r>
              <a:rPr lang="en-US" dirty="0">
                <a:solidFill>
                  <a:srgbClr val="FF0000"/>
                </a:solidFill>
              </a:rPr>
              <a:t>b</a:t>
            </a:r>
            <a:r>
              <a:rPr lang="en-US" dirty="0"/>
              <a:t>))/2</a:t>
            </a: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45242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Ordering Candidates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672208"/>
            <a:ext cx="8229600" cy="4277072"/>
          </a:xfrm>
        </p:spPr>
        <p:txBody>
          <a:bodyPr>
            <a:normAutofit/>
          </a:bodyPr>
          <a:lstStyle/>
          <a:p>
            <a:r>
              <a:rPr lang="en-US" u="sng" dirty="0" smtClean="0"/>
              <a:t>Theorem</a:t>
            </a:r>
            <a:r>
              <a:rPr lang="en-US" dirty="0" smtClean="0"/>
              <a:t>: there exists a poly-time algorithm for recognizing </a:t>
            </a:r>
            <a:r>
              <a:rPr lang="en-US" dirty="0" smtClean="0">
                <a:solidFill>
                  <a:schemeClr val="accent1"/>
                </a:solidFill>
              </a:rPr>
              <a:t>1-Euclidean</a:t>
            </a:r>
            <a:r>
              <a:rPr lang="en-US" dirty="0" smtClean="0"/>
              <a:t> preferences</a:t>
            </a:r>
          </a:p>
          <a:p>
            <a:pPr lvl="1"/>
            <a:r>
              <a:rPr lang="en-US" dirty="0" smtClean="0">
                <a:solidFill>
                  <a:srgbClr val="00B050"/>
                </a:solidFill>
              </a:rPr>
              <a:t>[Knoblauch’10]</a:t>
            </a:r>
            <a:r>
              <a:rPr lang="en-US" dirty="0" smtClean="0"/>
              <a:t>: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smtClean="0"/>
              <a:t>use a SP ordering of candidates</a:t>
            </a:r>
          </a:p>
          <a:p>
            <a:pPr lvl="1"/>
            <a:r>
              <a:rPr lang="en-US" dirty="0" smtClean="0"/>
              <a:t>SP ordering is not unique, need a “good” one</a:t>
            </a:r>
          </a:p>
          <a:p>
            <a:pPr lvl="1"/>
            <a:r>
              <a:rPr lang="en-US" dirty="0" smtClean="0">
                <a:solidFill>
                  <a:srgbClr val="00B050"/>
                </a:solidFill>
              </a:rPr>
              <a:t>[E., Faliszewski’14]</a:t>
            </a:r>
            <a:r>
              <a:rPr lang="en-US" dirty="0" smtClean="0"/>
              <a:t>: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smtClean="0"/>
              <a:t>use the (unique) </a:t>
            </a:r>
            <a:r>
              <a:rPr lang="en-US" dirty="0" smtClean="0">
                <a:solidFill>
                  <a:schemeClr val="accent1"/>
                </a:solidFill>
              </a:rPr>
              <a:t>SC</a:t>
            </a:r>
            <a:r>
              <a:rPr lang="en-US" dirty="0" smtClean="0"/>
              <a:t> ordering of voters </a:t>
            </a:r>
          </a:p>
          <a:p>
            <a:pPr lvl="1"/>
            <a:r>
              <a:rPr lang="en-US" dirty="0" smtClean="0"/>
              <a:t>discovered by </a:t>
            </a:r>
            <a:r>
              <a:rPr lang="en-US" dirty="0" smtClean="0">
                <a:solidFill>
                  <a:srgbClr val="00B050"/>
                </a:solidFill>
              </a:rPr>
              <a:t>[</a:t>
            </a:r>
            <a:r>
              <a:rPr lang="en-US" dirty="0" err="1" smtClean="0">
                <a:solidFill>
                  <a:srgbClr val="00B050"/>
                </a:solidFill>
              </a:rPr>
              <a:t>Doignon</a:t>
            </a:r>
            <a:r>
              <a:rPr lang="en-US" dirty="0" smtClean="0">
                <a:solidFill>
                  <a:srgbClr val="00B050"/>
                </a:solidFill>
              </a:rPr>
              <a:t>, Falmagne’94]</a:t>
            </a:r>
          </a:p>
          <a:p>
            <a:pPr>
              <a:buNone/>
            </a:pPr>
            <a:endParaRPr lang="en-US" dirty="0" smtClean="0"/>
          </a:p>
        </p:txBody>
      </p:sp>
      <p:grpSp>
        <p:nvGrpSpPr>
          <p:cNvPr id="26" name="Group 25"/>
          <p:cNvGrpSpPr/>
          <p:nvPr/>
        </p:nvGrpSpPr>
        <p:grpSpPr>
          <a:xfrm>
            <a:off x="631572" y="5733256"/>
            <a:ext cx="7982036" cy="1124744"/>
            <a:chOff x="631572" y="5733256"/>
            <a:chExt cx="7982036" cy="1124744"/>
          </a:xfrm>
        </p:grpSpPr>
        <p:grpSp>
          <p:nvGrpSpPr>
            <p:cNvPr id="19" name="Group 18"/>
            <p:cNvGrpSpPr/>
            <p:nvPr/>
          </p:nvGrpSpPr>
          <p:grpSpPr>
            <a:xfrm>
              <a:off x="631572" y="6190764"/>
              <a:ext cx="7982036" cy="667236"/>
              <a:chOff x="631572" y="6190764"/>
              <a:chExt cx="7982036" cy="667236"/>
            </a:xfrm>
          </p:grpSpPr>
          <p:grpSp>
            <p:nvGrpSpPr>
              <p:cNvPr id="4" name="Group 3"/>
              <p:cNvGrpSpPr/>
              <p:nvPr/>
            </p:nvGrpSpPr>
            <p:grpSpPr>
              <a:xfrm>
                <a:off x="764736" y="6190764"/>
                <a:ext cx="7848872" cy="667236"/>
                <a:chOff x="683568" y="6190764"/>
                <a:chExt cx="7848872" cy="667236"/>
              </a:xfrm>
            </p:grpSpPr>
            <p:cxnSp>
              <p:nvCxnSpPr>
                <p:cNvPr id="5" name="Straight Connector 4"/>
                <p:cNvCxnSpPr/>
                <p:nvPr/>
              </p:nvCxnSpPr>
              <p:spPr>
                <a:xfrm>
                  <a:off x="683568" y="6334780"/>
                  <a:ext cx="7848872" cy="0"/>
                </a:xfrm>
                <a:prstGeom prst="line">
                  <a:avLst/>
                </a:prstGeom>
                <a:ln w="38100">
                  <a:solidFill>
                    <a:srgbClr val="00B05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" name="Oval 5"/>
                <p:cNvSpPr/>
                <p:nvPr/>
              </p:nvSpPr>
              <p:spPr>
                <a:xfrm>
                  <a:off x="7308304" y="6190764"/>
                  <a:ext cx="266328" cy="266328"/>
                </a:xfrm>
                <a:prstGeom prst="ellipse">
                  <a:avLst/>
                </a:prstGeom>
                <a:solidFill>
                  <a:srgbClr val="FF0000"/>
                </a:solidFill>
                <a:ln w="38100">
                  <a:noFill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" name="Oval 6"/>
                <p:cNvSpPr/>
                <p:nvPr/>
              </p:nvSpPr>
              <p:spPr>
                <a:xfrm>
                  <a:off x="2123728" y="6190764"/>
                  <a:ext cx="266328" cy="266328"/>
                </a:xfrm>
                <a:prstGeom prst="ellipse">
                  <a:avLst/>
                </a:prstGeom>
                <a:solidFill>
                  <a:schemeClr val="accent1"/>
                </a:solidFill>
                <a:ln w="38100">
                  <a:noFill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" name="Oval 7"/>
                <p:cNvSpPr/>
                <p:nvPr/>
              </p:nvSpPr>
              <p:spPr>
                <a:xfrm>
                  <a:off x="6723080" y="6201616"/>
                  <a:ext cx="266328" cy="266328"/>
                </a:xfrm>
                <a:prstGeom prst="ellipse">
                  <a:avLst/>
                </a:prstGeom>
                <a:solidFill>
                  <a:schemeClr val="accent1"/>
                </a:solidFill>
                <a:ln w="38100">
                  <a:noFill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" name="Oval 8"/>
                <p:cNvSpPr/>
                <p:nvPr/>
              </p:nvSpPr>
              <p:spPr>
                <a:xfrm>
                  <a:off x="3923928" y="6190764"/>
                  <a:ext cx="266328" cy="266328"/>
                </a:xfrm>
                <a:prstGeom prst="ellipse">
                  <a:avLst/>
                </a:prstGeom>
                <a:solidFill>
                  <a:srgbClr val="FF0000"/>
                </a:solidFill>
                <a:ln w="38100">
                  <a:noFill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" name="Oval 9"/>
                <p:cNvSpPr/>
                <p:nvPr/>
              </p:nvSpPr>
              <p:spPr>
                <a:xfrm>
                  <a:off x="5076056" y="6190764"/>
                  <a:ext cx="266328" cy="266328"/>
                </a:xfrm>
                <a:prstGeom prst="ellipse">
                  <a:avLst/>
                </a:prstGeom>
                <a:solidFill>
                  <a:srgbClr val="FF0000"/>
                </a:solidFill>
                <a:ln w="38100">
                  <a:noFill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" name="Oval 10"/>
                <p:cNvSpPr/>
                <p:nvPr/>
              </p:nvSpPr>
              <p:spPr>
                <a:xfrm>
                  <a:off x="1187624" y="6190764"/>
                  <a:ext cx="266328" cy="266328"/>
                </a:xfrm>
                <a:prstGeom prst="ellipse">
                  <a:avLst/>
                </a:prstGeom>
                <a:solidFill>
                  <a:srgbClr val="FF0000"/>
                </a:solidFill>
                <a:ln w="38100">
                  <a:noFill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" name="Oval 11"/>
                <p:cNvSpPr/>
                <p:nvPr/>
              </p:nvSpPr>
              <p:spPr>
                <a:xfrm>
                  <a:off x="3419872" y="6190764"/>
                  <a:ext cx="266328" cy="266328"/>
                </a:xfrm>
                <a:prstGeom prst="ellipse">
                  <a:avLst/>
                </a:prstGeom>
                <a:solidFill>
                  <a:srgbClr val="FF0000"/>
                </a:solidFill>
                <a:ln w="38100">
                  <a:noFill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" name="Oval 12"/>
                <p:cNvSpPr/>
                <p:nvPr/>
              </p:nvSpPr>
              <p:spPr>
                <a:xfrm>
                  <a:off x="2483768" y="6190764"/>
                  <a:ext cx="266328" cy="266328"/>
                </a:xfrm>
                <a:prstGeom prst="ellipse">
                  <a:avLst/>
                </a:prstGeom>
                <a:solidFill>
                  <a:srgbClr val="FF0000"/>
                </a:solidFill>
                <a:ln w="38100">
                  <a:noFill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" name="Oval 13"/>
                <p:cNvSpPr/>
                <p:nvPr/>
              </p:nvSpPr>
              <p:spPr>
                <a:xfrm>
                  <a:off x="6336455" y="6211124"/>
                  <a:ext cx="266328" cy="266328"/>
                </a:xfrm>
                <a:prstGeom prst="ellipse">
                  <a:avLst/>
                </a:prstGeom>
                <a:solidFill>
                  <a:srgbClr val="FF0000"/>
                </a:solidFill>
                <a:ln w="38100">
                  <a:noFill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" name="TextBox 19"/>
                <p:cNvSpPr txBox="1"/>
                <p:nvPr/>
              </p:nvSpPr>
              <p:spPr>
                <a:xfrm>
                  <a:off x="1979712" y="6334780"/>
                  <a:ext cx="468398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800" dirty="0" smtClean="0">
                      <a:solidFill>
                        <a:schemeClr val="accent1"/>
                      </a:solidFill>
                    </a:rPr>
                    <a:t>v</a:t>
                  </a:r>
                  <a:r>
                    <a:rPr lang="en-US" sz="2800" baseline="-25000" dirty="0" smtClean="0">
                      <a:solidFill>
                        <a:schemeClr val="accent1"/>
                      </a:solidFill>
                    </a:rPr>
                    <a:t>1</a:t>
                  </a:r>
                </a:p>
              </p:txBody>
            </p:sp>
            <p:sp>
              <p:nvSpPr>
                <p:cNvPr id="22" name="TextBox 21"/>
                <p:cNvSpPr txBox="1"/>
                <p:nvPr/>
              </p:nvSpPr>
              <p:spPr>
                <a:xfrm>
                  <a:off x="6616452" y="6275837"/>
                  <a:ext cx="471604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800" dirty="0" err="1" smtClean="0">
                      <a:solidFill>
                        <a:schemeClr val="accent1"/>
                      </a:solidFill>
                    </a:rPr>
                    <a:t>v</a:t>
                  </a:r>
                  <a:r>
                    <a:rPr lang="en-US" sz="2800" baseline="-25000" dirty="0" err="1" smtClean="0">
                      <a:solidFill>
                        <a:schemeClr val="accent1"/>
                      </a:solidFill>
                    </a:rPr>
                    <a:t>n</a:t>
                  </a:r>
                  <a:endParaRPr lang="en-US" sz="2800" baseline="-25000" dirty="0" smtClean="0">
                    <a:solidFill>
                      <a:schemeClr val="accent1"/>
                    </a:solidFill>
                  </a:endParaRPr>
                </a:p>
              </p:txBody>
            </p:sp>
          </p:grpSp>
          <p:sp>
            <p:nvSpPr>
              <p:cNvPr id="24" name="Oval 23"/>
              <p:cNvSpPr/>
              <p:nvPr/>
            </p:nvSpPr>
            <p:spPr>
              <a:xfrm>
                <a:off x="631572" y="6190764"/>
                <a:ext cx="266328" cy="266328"/>
              </a:xfrm>
              <a:prstGeom prst="ellipse">
                <a:avLst/>
              </a:prstGeom>
              <a:solidFill>
                <a:srgbClr val="FF0000"/>
              </a:solidFill>
              <a:ln w="38100">
                <a:noFill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Oval 24"/>
              <p:cNvSpPr/>
              <p:nvPr/>
            </p:nvSpPr>
            <p:spPr>
              <a:xfrm>
                <a:off x="8100392" y="6210000"/>
                <a:ext cx="266328" cy="266328"/>
              </a:xfrm>
              <a:prstGeom prst="ellipse">
                <a:avLst/>
              </a:prstGeom>
              <a:solidFill>
                <a:srgbClr val="FF0000"/>
              </a:solidFill>
              <a:ln w="38100">
                <a:noFill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1" name="TextBox 20"/>
            <p:cNvSpPr txBox="1"/>
            <p:nvPr/>
          </p:nvSpPr>
          <p:spPr>
            <a:xfrm>
              <a:off x="2555776" y="5733256"/>
              <a:ext cx="35618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rgbClr val="FF0000"/>
                  </a:solidFill>
                </a:rPr>
                <a:t>a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6372200" y="5733256"/>
              <a:ext cx="37382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rgbClr val="FF0000"/>
                  </a:solidFill>
                </a:rPr>
                <a:t>b</a:t>
              </a:r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3475909" y="5746613"/>
            <a:ext cx="3369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c</a:t>
            </a:r>
            <a:endParaRPr lang="en-US" sz="2800" dirty="0" smtClean="0">
              <a:solidFill>
                <a:srgbClr val="FF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125331" y="5733256"/>
            <a:ext cx="3738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d</a:t>
            </a:r>
            <a:endParaRPr lang="en-US" sz="2800" dirty="0" smtClean="0">
              <a:solidFill>
                <a:srgbClr val="FF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94151" y="5754252"/>
            <a:ext cx="3626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e</a:t>
            </a:r>
            <a:endParaRPr lang="en-US" sz="2800" dirty="0" smtClean="0">
              <a:solidFill>
                <a:srgbClr val="FF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234090" y="5733256"/>
            <a:ext cx="2936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f</a:t>
            </a:r>
            <a:endParaRPr lang="en-US" sz="28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2121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solidFill>
                  <a:schemeClr val="tx2"/>
                </a:solidFill>
              </a:rPr>
              <a:t>Recognizing Preferences SP on Trees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There is an efficient algorithm </a:t>
            </a:r>
            <a:br>
              <a:rPr lang="en-GB" dirty="0" smtClean="0"/>
            </a:br>
            <a:r>
              <a:rPr lang="en-GB" dirty="0" smtClean="0"/>
              <a:t>that decides whether a given profile is SP </a:t>
            </a:r>
            <a:br>
              <a:rPr lang="en-GB" dirty="0" smtClean="0"/>
            </a:br>
            <a:r>
              <a:rPr lang="en-GB" dirty="0" smtClean="0"/>
              <a:t>on </a:t>
            </a:r>
            <a:r>
              <a:rPr lang="en-GB" dirty="0" smtClean="0">
                <a:solidFill>
                  <a:schemeClr val="accent1"/>
                </a:solidFill>
              </a:rPr>
              <a:t>some tree </a:t>
            </a:r>
            <a:r>
              <a:rPr lang="en-GB" dirty="0" smtClean="0">
                <a:solidFill>
                  <a:srgbClr val="00B050"/>
                </a:solidFill>
              </a:rPr>
              <a:t>[Trick’89]</a:t>
            </a:r>
          </a:p>
          <a:p>
            <a:pPr lvl="1"/>
            <a:r>
              <a:rPr lang="en-GB" dirty="0" smtClean="0"/>
              <a:t>similar to the combinatorial algorithm for recognizing SP on a </a:t>
            </a:r>
            <a:r>
              <a:rPr lang="en-GB" dirty="0" smtClean="0">
                <a:solidFill>
                  <a:schemeClr val="accent1"/>
                </a:solidFill>
              </a:rPr>
              <a:t>line</a:t>
            </a:r>
          </a:p>
          <a:p>
            <a:r>
              <a:rPr lang="en-GB" dirty="0" smtClean="0"/>
              <a:t>It is NP-hard to decide whether a given </a:t>
            </a:r>
            <a:br>
              <a:rPr lang="en-GB" dirty="0" smtClean="0"/>
            </a:br>
            <a:r>
              <a:rPr lang="en-GB" dirty="0" smtClean="0"/>
              <a:t>profile is SP on a </a:t>
            </a:r>
            <a:r>
              <a:rPr lang="en-GB" dirty="0" smtClean="0">
                <a:solidFill>
                  <a:srgbClr val="FF0000"/>
                </a:solidFill>
              </a:rPr>
              <a:t>given tree </a:t>
            </a:r>
            <a:r>
              <a:rPr lang="en-GB" dirty="0">
                <a:solidFill>
                  <a:srgbClr val="00B050"/>
                </a:solidFill>
              </a:rPr>
              <a:t>[Peters, E.’16]</a:t>
            </a:r>
            <a:endParaRPr lang="en-GB" dirty="0" smtClean="0">
              <a:solidFill>
                <a:srgbClr val="FF0000"/>
              </a:solidFill>
            </a:endParaRPr>
          </a:p>
          <a:p>
            <a:r>
              <a:rPr lang="en-GB" dirty="0" smtClean="0"/>
              <a:t>There is a </a:t>
            </a:r>
            <a:r>
              <a:rPr lang="en-GB" dirty="0" smtClean="0">
                <a:solidFill>
                  <a:schemeClr val="accent1"/>
                </a:solidFill>
              </a:rPr>
              <a:t>compact data structure</a:t>
            </a:r>
            <a:r>
              <a:rPr lang="en-GB" dirty="0" smtClean="0"/>
              <a:t> describing all trees on which a given profile is SP</a:t>
            </a:r>
          </a:p>
          <a:p>
            <a:pPr lvl="1"/>
            <a:r>
              <a:rPr lang="en-GB" dirty="0" smtClean="0"/>
              <a:t>we can use it to find </a:t>
            </a:r>
            <a:r>
              <a:rPr lang="en-GB" dirty="0" smtClean="0">
                <a:solidFill>
                  <a:srgbClr val="FF0000"/>
                </a:solidFill>
              </a:rPr>
              <a:t>“nice”</a:t>
            </a:r>
            <a:r>
              <a:rPr lang="en-GB" dirty="0" smtClean="0"/>
              <a:t> trees </a:t>
            </a:r>
            <a:r>
              <a:rPr lang="en-GB" dirty="0" smtClean="0">
                <a:solidFill>
                  <a:srgbClr val="00B050"/>
                </a:solidFill>
              </a:rPr>
              <a:t>[Peters, E.’16]</a:t>
            </a:r>
            <a:endParaRPr lang="en-GB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076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tx2"/>
                </a:solidFill>
              </a:rPr>
              <a:t>Applications: Single-Winner Rules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256584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/>
              <a:t>There are </a:t>
            </a:r>
            <a:r>
              <a:rPr lang="en-GB" dirty="0" smtClean="0">
                <a:solidFill>
                  <a:srgbClr val="FF0000"/>
                </a:solidFill>
              </a:rPr>
              <a:t>single-winner</a:t>
            </a:r>
            <a:r>
              <a:rPr lang="en-GB" dirty="0" smtClean="0"/>
              <a:t> rules whose output is </a:t>
            </a:r>
            <a:r>
              <a:rPr lang="en-GB" dirty="0" smtClean="0">
                <a:solidFill>
                  <a:schemeClr val="accent1"/>
                </a:solidFill>
              </a:rPr>
              <a:t>hard</a:t>
            </a:r>
            <a:r>
              <a:rPr lang="en-GB" dirty="0" smtClean="0"/>
              <a:t> to compute</a:t>
            </a:r>
          </a:p>
          <a:p>
            <a:r>
              <a:rPr lang="en-GB" dirty="0" smtClean="0"/>
              <a:t>E.g., rules of the form</a:t>
            </a:r>
          </a:p>
          <a:p>
            <a:pPr lvl="1"/>
            <a:r>
              <a:rPr lang="en-GB" dirty="0" smtClean="0"/>
              <a:t>if there is a </a:t>
            </a:r>
            <a:r>
              <a:rPr lang="en-GB" dirty="0" smtClean="0">
                <a:solidFill>
                  <a:srgbClr val="FF0000"/>
                </a:solidFill>
              </a:rPr>
              <a:t>Condorcet winner</a:t>
            </a:r>
            <a:r>
              <a:rPr lang="en-GB" dirty="0" smtClean="0"/>
              <a:t>, output it</a:t>
            </a:r>
          </a:p>
          <a:p>
            <a:pPr lvl="1"/>
            <a:r>
              <a:rPr lang="en-GB" dirty="0" smtClean="0"/>
              <a:t>else, do something </a:t>
            </a:r>
            <a:r>
              <a:rPr lang="en-GB" dirty="0" smtClean="0">
                <a:solidFill>
                  <a:schemeClr val="accent1"/>
                </a:solidFill>
              </a:rPr>
              <a:t>complicated</a:t>
            </a:r>
          </a:p>
          <a:p>
            <a:r>
              <a:rPr lang="en-GB" dirty="0" smtClean="0"/>
              <a:t>Examples: </a:t>
            </a:r>
            <a:br>
              <a:rPr lang="en-GB" dirty="0" smtClean="0"/>
            </a:br>
            <a:r>
              <a:rPr lang="en-GB" dirty="0" smtClean="0"/>
              <a:t>Dodgson’s rule, Young’s rule</a:t>
            </a:r>
          </a:p>
          <a:p>
            <a:r>
              <a:rPr lang="en-GB" dirty="0" smtClean="0"/>
              <a:t>If preferences are single-peaked (on a tree) or single-crossing AND the number of voters is </a:t>
            </a:r>
            <a:r>
              <a:rPr lang="en-GB" dirty="0" smtClean="0">
                <a:solidFill>
                  <a:schemeClr val="accent1"/>
                </a:solidFill>
              </a:rPr>
              <a:t>odd</a:t>
            </a:r>
            <a:r>
              <a:rPr lang="en-GB" dirty="0" smtClean="0"/>
              <a:t>, there is a </a:t>
            </a:r>
            <a:r>
              <a:rPr lang="en-GB" dirty="0" smtClean="0">
                <a:solidFill>
                  <a:srgbClr val="FF0000"/>
                </a:solidFill>
              </a:rPr>
              <a:t>CW </a:t>
            </a:r>
            <a:r>
              <a:rPr lang="en-GB" dirty="0" smtClean="0"/>
              <a:t>(so we are done)</a:t>
            </a:r>
          </a:p>
          <a:p>
            <a:pPr lvl="1"/>
            <a:r>
              <a:rPr lang="en-GB" dirty="0" smtClean="0"/>
              <a:t>if the number of voters is </a:t>
            </a:r>
            <a:r>
              <a:rPr lang="en-GB" dirty="0" smtClean="0">
                <a:solidFill>
                  <a:srgbClr val="FF0000"/>
                </a:solidFill>
              </a:rPr>
              <a:t>even</a:t>
            </a:r>
            <a:r>
              <a:rPr lang="en-GB" dirty="0" smtClean="0"/>
              <a:t>, more work is needed, but efficient algorithms still exist </a:t>
            </a:r>
            <a:br>
              <a:rPr lang="en-GB" dirty="0" smtClean="0"/>
            </a:br>
            <a:r>
              <a:rPr lang="en-GB" dirty="0" smtClean="0">
                <a:solidFill>
                  <a:srgbClr val="00B050"/>
                </a:solidFill>
              </a:rPr>
              <a:t>[Brandt, Brill, </a:t>
            </a:r>
            <a:r>
              <a:rPr lang="en-GB" dirty="0" err="1" smtClean="0">
                <a:solidFill>
                  <a:srgbClr val="00B050"/>
                </a:solidFill>
              </a:rPr>
              <a:t>Hemaspaandra</a:t>
            </a:r>
            <a:r>
              <a:rPr lang="en-GB" dirty="0" smtClean="0">
                <a:solidFill>
                  <a:srgbClr val="00B050"/>
                </a:solidFill>
              </a:rPr>
              <a:t>, Hemaspaandra’10]</a:t>
            </a:r>
            <a:endParaRPr lang="en-GB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545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tx2"/>
                </a:solidFill>
              </a:rPr>
              <a:t>Applications: </a:t>
            </a:r>
            <a:r>
              <a:rPr lang="en-GB" dirty="0" err="1" smtClean="0">
                <a:solidFill>
                  <a:schemeClr val="tx2"/>
                </a:solidFill>
              </a:rPr>
              <a:t>Kemeny</a:t>
            </a:r>
            <a:r>
              <a:rPr lang="en-GB" dirty="0" smtClean="0">
                <a:solidFill>
                  <a:schemeClr val="tx2"/>
                </a:solidFill>
              </a:rPr>
              <a:t> Rule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600200"/>
            <a:ext cx="8712968" cy="4997152"/>
          </a:xfrm>
        </p:spPr>
        <p:txBody>
          <a:bodyPr>
            <a:normAutofit lnSpcReduction="10000"/>
          </a:bodyPr>
          <a:lstStyle/>
          <a:p>
            <a:r>
              <a:rPr lang="en-US" u="sng" dirty="0" err="1" smtClean="0"/>
              <a:t>Kemeny</a:t>
            </a:r>
            <a:r>
              <a:rPr lang="en-US" u="sng" dirty="0" smtClean="0"/>
              <a:t> rule</a:t>
            </a:r>
            <a:r>
              <a:rPr lang="en-US" dirty="0" smtClean="0"/>
              <a:t>: </a:t>
            </a:r>
            <a:br>
              <a:rPr lang="en-US" dirty="0" smtClean="0"/>
            </a:br>
            <a:r>
              <a:rPr lang="en-US" dirty="0" smtClean="0"/>
              <a:t>       given </a:t>
            </a:r>
            <a:r>
              <a:rPr lang="en-US" dirty="0" smtClean="0">
                <a:solidFill>
                  <a:schemeClr val="accent1"/>
                </a:solidFill>
              </a:rPr>
              <a:t>v</a:t>
            </a:r>
            <a:r>
              <a:rPr lang="en-US" baseline="-25000" dirty="0" smtClean="0">
                <a:solidFill>
                  <a:schemeClr val="accent1"/>
                </a:solidFill>
              </a:rPr>
              <a:t>1</a:t>
            </a:r>
            <a:r>
              <a:rPr lang="en-US" dirty="0" smtClean="0">
                <a:solidFill>
                  <a:schemeClr val="accent1"/>
                </a:solidFill>
              </a:rPr>
              <a:t>, …., </a:t>
            </a:r>
            <a:r>
              <a:rPr lang="en-US" dirty="0" err="1" smtClean="0">
                <a:solidFill>
                  <a:schemeClr val="accent1"/>
                </a:solidFill>
              </a:rPr>
              <a:t>v</a:t>
            </a:r>
            <a:r>
              <a:rPr lang="en-US" baseline="-25000" dirty="0" err="1" smtClean="0">
                <a:solidFill>
                  <a:schemeClr val="accent1"/>
                </a:solidFill>
              </a:rPr>
              <a:t>n</a:t>
            </a:r>
            <a:r>
              <a:rPr lang="en-US" dirty="0" smtClean="0"/>
              <a:t>, output a </a:t>
            </a:r>
            <a:r>
              <a:rPr lang="en-US" dirty="0" smtClean="0">
                <a:solidFill>
                  <a:schemeClr val="accent1"/>
                </a:solidFill>
              </a:rPr>
              <a:t>ranking</a:t>
            </a:r>
            <a:r>
              <a:rPr lang="en-US" dirty="0" smtClean="0"/>
              <a:t> in</a:t>
            </a:r>
            <a:br>
              <a:rPr lang="en-US" dirty="0" smtClean="0"/>
            </a:br>
            <a:r>
              <a:rPr lang="en-US" dirty="0" smtClean="0"/>
              <a:t>               </a:t>
            </a:r>
            <a:r>
              <a:rPr lang="en-US" dirty="0" err="1" smtClean="0"/>
              <a:t>argmin</a:t>
            </a:r>
            <a:r>
              <a:rPr lang="en-US" baseline="-25000" dirty="0" smtClean="0"/>
              <a:t> </a:t>
            </a:r>
            <a:r>
              <a:rPr lang="en-US" baseline="-25000" dirty="0" smtClean="0">
                <a:solidFill>
                  <a:srgbClr val="FF0000"/>
                </a:solidFill>
              </a:rPr>
              <a:t>r</a:t>
            </a:r>
            <a:r>
              <a:rPr lang="en-US" dirty="0" smtClean="0"/>
              <a:t> </a:t>
            </a:r>
            <a:r>
              <a:rPr lang="en-US" sz="4000" dirty="0" smtClean="0">
                <a:latin typeface="Symbol" panose="05050102010706020507" pitchFamily="18" charset="2"/>
              </a:rPr>
              <a:t>S</a:t>
            </a:r>
            <a:r>
              <a:rPr lang="en-US" baseline="-25000" dirty="0" smtClean="0"/>
              <a:t>i=1, …, n </a:t>
            </a:r>
            <a:r>
              <a:rPr lang="en-US" dirty="0" smtClean="0"/>
              <a:t>D</a:t>
            </a:r>
            <a:r>
              <a:rPr lang="en-US" baseline="-25000" dirty="0" smtClean="0"/>
              <a:t>swap</a:t>
            </a:r>
            <a:r>
              <a:rPr lang="en-US" dirty="0" smtClean="0"/>
              <a:t>(</a:t>
            </a:r>
            <a:r>
              <a:rPr lang="en-US" dirty="0" smtClean="0">
                <a:solidFill>
                  <a:srgbClr val="FF0000"/>
                </a:solidFill>
              </a:rPr>
              <a:t>r</a:t>
            </a:r>
            <a:r>
              <a:rPr lang="en-US" dirty="0" smtClean="0"/>
              <a:t>, </a:t>
            </a:r>
            <a:r>
              <a:rPr lang="en-US" dirty="0" smtClean="0">
                <a:solidFill>
                  <a:schemeClr val="accent1"/>
                </a:solidFill>
              </a:rPr>
              <a:t>v</a:t>
            </a:r>
            <a:r>
              <a:rPr lang="en-US" baseline="-25000" dirty="0" smtClean="0">
                <a:solidFill>
                  <a:schemeClr val="accent1"/>
                </a:solidFill>
              </a:rPr>
              <a:t>i </a:t>
            </a:r>
            <a:r>
              <a:rPr lang="en-US" dirty="0" smtClean="0"/>
              <a:t>)</a:t>
            </a:r>
          </a:p>
          <a:p>
            <a:r>
              <a:rPr lang="en-US" u="sng" dirty="0" smtClean="0"/>
              <a:t>Claim</a:t>
            </a:r>
            <a:r>
              <a:rPr lang="en-US" dirty="0" smtClean="0"/>
              <a:t>: if majority preference is </a:t>
            </a:r>
            <a:r>
              <a:rPr lang="en-US" dirty="0" smtClean="0">
                <a:solidFill>
                  <a:schemeClr val="accent1"/>
                </a:solidFill>
              </a:rPr>
              <a:t>transitive</a:t>
            </a:r>
            <a:r>
              <a:rPr lang="en-US" dirty="0" smtClean="0"/>
              <a:t>, </a:t>
            </a:r>
            <a:r>
              <a:rPr lang="en-US" dirty="0" err="1" smtClean="0"/>
              <a:t>Kemeny</a:t>
            </a:r>
            <a:r>
              <a:rPr lang="en-US" dirty="0" smtClean="0"/>
              <a:t> rule outputs the </a:t>
            </a:r>
            <a:r>
              <a:rPr lang="en-US" dirty="0" smtClean="0">
                <a:solidFill>
                  <a:schemeClr val="accent1"/>
                </a:solidFill>
              </a:rPr>
              <a:t>majority preferences</a:t>
            </a:r>
          </a:p>
          <a:p>
            <a:pPr lvl="1"/>
            <a:r>
              <a:rPr lang="en-US" dirty="0" smtClean="0"/>
              <a:t>consider a pair </a:t>
            </a:r>
            <a:r>
              <a:rPr lang="en-US" dirty="0" smtClean="0">
                <a:solidFill>
                  <a:srgbClr val="FF0000"/>
                </a:solidFill>
              </a:rPr>
              <a:t>(A, B)</a:t>
            </a:r>
            <a:r>
              <a:rPr lang="en-US" dirty="0" smtClean="0"/>
              <a:t>  </a:t>
            </a:r>
          </a:p>
          <a:p>
            <a:pPr lvl="1"/>
            <a:r>
              <a:rPr lang="en-US" dirty="0" smtClean="0"/>
              <a:t>suppose </a:t>
            </a:r>
            <a:r>
              <a:rPr lang="en-US" dirty="0" smtClean="0">
                <a:solidFill>
                  <a:schemeClr val="accent1"/>
                </a:solidFill>
              </a:rPr>
              <a:t>x</a:t>
            </a:r>
            <a:r>
              <a:rPr lang="en-US" dirty="0" smtClean="0"/>
              <a:t> voters have </a:t>
            </a:r>
            <a:r>
              <a:rPr lang="en-US" dirty="0" smtClean="0">
                <a:solidFill>
                  <a:srgbClr val="FF0000"/>
                </a:solidFill>
              </a:rPr>
              <a:t>A </a:t>
            </a:r>
            <a:r>
              <a:rPr lang="en-US" dirty="0" smtClean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≺</a:t>
            </a:r>
            <a:r>
              <a:rPr lang="en-US" dirty="0" smtClean="0">
                <a:solidFill>
                  <a:srgbClr val="FF0000"/>
                </a:solidFill>
              </a:rPr>
              <a:t> B</a:t>
            </a:r>
            <a:r>
              <a:rPr lang="en-US" dirty="0" smtClean="0"/>
              <a:t>, </a:t>
            </a:r>
            <a:br>
              <a:rPr lang="en-US" dirty="0" smtClean="0"/>
            </a:br>
            <a:r>
              <a:rPr lang="en-US" dirty="0" smtClean="0"/>
              <a:t>                </a:t>
            </a:r>
            <a:r>
              <a:rPr lang="en-US" dirty="0" smtClean="0">
                <a:solidFill>
                  <a:schemeClr val="accent1"/>
                </a:solidFill>
              </a:rPr>
              <a:t>y</a:t>
            </a:r>
            <a:r>
              <a:rPr lang="en-US" dirty="0" smtClean="0"/>
              <a:t> voters have </a:t>
            </a:r>
            <a:r>
              <a:rPr lang="en-US" dirty="0" smtClean="0">
                <a:solidFill>
                  <a:srgbClr val="FF0000"/>
                </a:solidFill>
              </a:rPr>
              <a:t>B </a:t>
            </a:r>
            <a:r>
              <a:rPr lang="en-US" dirty="0" smtClean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≺ </a:t>
            </a:r>
            <a:r>
              <a:rPr lang="en-US" dirty="0" smtClean="0">
                <a:solidFill>
                  <a:srgbClr val="FF0000"/>
                </a:solidFill>
              </a:rPr>
              <a:t>A</a:t>
            </a:r>
            <a:r>
              <a:rPr lang="en-US" dirty="0" smtClean="0"/>
              <a:t>, </a:t>
            </a:r>
            <a:r>
              <a:rPr lang="en-US" dirty="0" smtClean="0">
                <a:solidFill>
                  <a:schemeClr val="accent1"/>
                </a:solidFill>
              </a:rPr>
              <a:t>x &gt; y</a:t>
            </a:r>
          </a:p>
          <a:p>
            <a:pPr lvl="1"/>
            <a:r>
              <a:rPr lang="en-US" dirty="0" smtClean="0"/>
              <a:t>if </a:t>
            </a:r>
            <a:r>
              <a:rPr lang="en-US" dirty="0" smtClean="0">
                <a:solidFill>
                  <a:schemeClr val="accent1"/>
                </a:solidFill>
              </a:rPr>
              <a:t>r</a:t>
            </a:r>
            <a:r>
              <a:rPr lang="en-US" dirty="0" smtClean="0"/>
              <a:t> has </a:t>
            </a:r>
            <a:r>
              <a:rPr lang="en-US" dirty="0">
                <a:solidFill>
                  <a:srgbClr val="FF0000"/>
                </a:solidFill>
              </a:rPr>
              <a:t>A </a:t>
            </a:r>
            <a:r>
              <a:rPr lang="en-US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≺</a:t>
            </a:r>
            <a:r>
              <a:rPr lang="en-US" dirty="0">
                <a:solidFill>
                  <a:srgbClr val="FF0000"/>
                </a:solidFill>
              </a:rPr>
              <a:t> B</a:t>
            </a:r>
            <a:r>
              <a:rPr lang="en-US" dirty="0" smtClean="0"/>
              <a:t>, then </a:t>
            </a:r>
            <a:r>
              <a:rPr lang="en-US" dirty="0" smtClean="0">
                <a:solidFill>
                  <a:srgbClr val="FF0000"/>
                </a:solidFill>
              </a:rPr>
              <a:t>(A, B)</a:t>
            </a:r>
            <a:r>
              <a:rPr lang="en-US" dirty="0" smtClean="0"/>
              <a:t> adds </a:t>
            </a:r>
            <a:r>
              <a:rPr lang="en-US" dirty="0" smtClean="0">
                <a:solidFill>
                  <a:schemeClr val="accent1"/>
                </a:solidFill>
              </a:rPr>
              <a:t>y</a:t>
            </a:r>
            <a:r>
              <a:rPr lang="en-US" dirty="0" smtClean="0"/>
              <a:t> to the score of </a:t>
            </a:r>
            <a:r>
              <a:rPr lang="en-US" dirty="0" smtClean="0">
                <a:solidFill>
                  <a:schemeClr val="accent1"/>
                </a:solidFill>
              </a:rPr>
              <a:t>r</a:t>
            </a:r>
          </a:p>
          <a:p>
            <a:pPr lvl="1"/>
            <a:r>
              <a:rPr lang="en-US" dirty="0"/>
              <a:t>if </a:t>
            </a:r>
            <a:r>
              <a:rPr lang="en-US" dirty="0">
                <a:solidFill>
                  <a:schemeClr val="accent1"/>
                </a:solidFill>
              </a:rPr>
              <a:t>r</a:t>
            </a:r>
            <a:r>
              <a:rPr lang="en-US" dirty="0"/>
              <a:t> has </a:t>
            </a:r>
            <a:r>
              <a:rPr lang="en-US" dirty="0" smtClean="0">
                <a:solidFill>
                  <a:srgbClr val="FF0000"/>
                </a:solidFill>
              </a:rPr>
              <a:t>B </a:t>
            </a:r>
            <a:r>
              <a:rPr lang="en-US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≺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A</a:t>
            </a:r>
            <a:r>
              <a:rPr lang="en-US" dirty="0" smtClean="0"/>
              <a:t>, </a:t>
            </a:r>
            <a:r>
              <a:rPr lang="en-US" dirty="0"/>
              <a:t>then </a:t>
            </a:r>
            <a:r>
              <a:rPr lang="en-US" dirty="0">
                <a:solidFill>
                  <a:srgbClr val="FF0000"/>
                </a:solidFill>
              </a:rPr>
              <a:t>(A, B)</a:t>
            </a:r>
            <a:r>
              <a:rPr lang="en-US" dirty="0"/>
              <a:t> adds </a:t>
            </a:r>
            <a:r>
              <a:rPr lang="en-US" dirty="0" smtClean="0">
                <a:solidFill>
                  <a:schemeClr val="accent1"/>
                </a:solidFill>
              </a:rPr>
              <a:t>x</a:t>
            </a:r>
            <a:r>
              <a:rPr lang="en-US" dirty="0" smtClean="0"/>
              <a:t> </a:t>
            </a:r>
            <a:r>
              <a:rPr lang="en-US" dirty="0"/>
              <a:t>to the score of </a:t>
            </a:r>
            <a:r>
              <a:rPr lang="en-US" dirty="0">
                <a:solidFill>
                  <a:schemeClr val="accent1"/>
                </a:solidFill>
              </a:rPr>
              <a:t>r</a:t>
            </a:r>
          </a:p>
          <a:p>
            <a:pPr marL="457200" lvl="1" indent="0">
              <a:buNone/>
            </a:pPr>
            <a:endParaRPr lang="en-US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2774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solidFill>
                  <a:schemeClr val="tx2"/>
                </a:solidFill>
              </a:rPr>
              <a:t>Reminder: Chamberlin-Courant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600200"/>
            <a:ext cx="8640960" cy="4781128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The </a:t>
            </a:r>
            <a:r>
              <a:rPr lang="en-GB" dirty="0" smtClean="0">
                <a:solidFill>
                  <a:srgbClr val="FF0000"/>
                </a:solidFill>
              </a:rPr>
              <a:t>score</a:t>
            </a:r>
            <a:r>
              <a:rPr lang="en-GB" dirty="0" smtClean="0"/>
              <a:t> of voter </a:t>
            </a:r>
            <a:r>
              <a:rPr lang="en-GB" dirty="0" smtClean="0">
                <a:solidFill>
                  <a:schemeClr val="accent1"/>
                </a:solidFill>
              </a:rPr>
              <a:t>v</a:t>
            </a:r>
            <a:r>
              <a:rPr lang="en-GB" dirty="0" smtClean="0"/>
              <a:t> for candidate </a:t>
            </a:r>
            <a:r>
              <a:rPr lang="en-GB" dirty="0" smtClean="0">
                <a:solidFill>
                  <a:srgbClr val="FF0000"/>
                </a:solidFill>
              </a:rPr>
              <a:t>c</a:t>
            </a:r>
            <a:r>
              <a:rPr lang="en-GB" dirty="0" smtClean="0"/>
              <a:t>:</a:t>
            </a:r>
            <a:br>
              <a:rPr lang="en-GB" dirty="0" smtClean="0"/>
            </a:br>
            <a:r>
              <a:rPr lang="en-GB" dirty="0" err="1" smtClean="0"/>
              <a:t>sc</a:t>
            </a:r>
            <a:r>
              <a:rPr lang="en-GB" dirty="0" smtClean="0"/>
              <a:t>(</a:t>
            </a:r>
            <a:r>
              <a:rPr lang="en-GB" dirty="0" smtClean="0">
                <a:solidFill>
                  <a:schemeClr val="accent1"/>
                </a:solidFill>
              </a:rPr>
              <a:t>v</a:t>
            </a:r>
            <a:r>
              <a:rPr lang="en-GB" dirty="0" smtClean="0"/>
              <a:t>, </a:t>
            </a:r>
            <a:r>
              <a:rPr lang="en-GB" dirty="0" smtClean="0">
                <a:solidFill>
                  <a:srgbClr val="FF0000"/>
                </a:solidFill>
              </a:rPr>
              <a:t>c</a:t>
            </a:r>
            <a:r>
              <a:rPr lang="en-GB" dirty="0" smtClean="0"/>
              <a:t>) = </a:t>
            </a:r>
            <a:r>
              <a:rPr lang="en-GB" dirty="0" smtClean="0">
                <a:solidFill>
                  <a:srgbClr val="FF0000"/>
                </a:solidFill>
              </a:rPr>
              <a:t>s</a:t>
            </a:r>
            <a:r>
              <a:rPr lang="en-GB" dirty="0" smtClean="0"/>
              <a:t> if </a:t>
            </a:r>
            <a:r>
              <a:rPr lang="en-GB" dirty="0" smtClean="0">
                <a:solidFill>
                  <a:schemeClr val="accent1"/>
                </a:solidFill>
              </a:rPr>
              <a:t>v</a:t>
            </a:r>
            <a:r>
              <a:rPr lang="en-GB" dirty="0" smtClean="0"/>
              <a:t> ranks </a:t>
            </a:r>
            <a:r>
              <a:rPr lang="en-GB" dirty="0" smtClean="0">
                <a:solidFill>
                  <a:srgbClr val="FF0000"/>
                </a:solidFill>
              </a:rPr>
              <a:t>c</a:t>
            </a:r>
            <a:r>
              <a:rPr lang="en-GB" dirty="0" smtClean="0"/>
              <a:t> in position </a:t>
            </a:r>
            <a:r>
              <a:rPr lang="en-GB" dirty="0" smtClean="0">
                <a:solidFill>
                  <a:srgbClr val="FF0000"/>
                </a:solidFill>
              </a:rPr>
              <a:t>|C| - s</a:t>
            </a:r>
          </a:p>
          <a:p>
            <a:r>
              <a:rPr lang="en-GB" dirty="0" smtClean="0"/>
              <a:t>The </a:t>
            </a:r>
            <a:r>
              <a:rPr lang="en-GB" dirty="0" smtClean="0">
                <a:solidFill>
                  <a:srgbClr val="FF0000"/>
                </a:solidFill>
              </a:rPr>
              <a:t>score</a:t>
            </a:r>
            <a:r>
              <a:rPr lang="en-GB" dirty="0" smtClean="0"/>
              <a:t> of voter </a:t>
            </a:r>
            <a:r>
              <a:rPr lang="en-GB" dirty="0" smtClean="0">
                <a:solidFill>
                  <a:schemeClr val="accent1"/>
                </a:solidFill>
              </a:rPr>
              <a:t>v</a:t>
            </a:r>
            <a:r>
              <a:rPr lang="en-GB" dirty="0" smtClean="0"/>
              <a:t> for committee </a:t>
            </a:r>
            <a:r>
              <a:rPr lang="en-GB" dirty="0" smtClean="0">
                <a:solidFill>
                  <a:srgbClr val="FF0000"/>
                </a:solidFill>
              </a:rPr>
              <a:t>S</a:t>
            </a:r>
            <a:r>
              <a:rPr lang="en-GB" dirty="0" smtClean="0"/>
              <a:t>:</a:t>
            </a:r>
            <a:br>
              <a:rPr lang="en-GB" dirty="0" smtClean="0"/>
            </a:br>
            <a:r>
              <a:rPr lang="en-GB" dirty="0" err="1" smtClean="0"/>
              <a:t>sc</a:t>
            </a:r>
            <a:r>
              <a:rPr lang="en-GB" dirty="0" smtClean="0"/>
              <a:t>(</a:t>
            </a:r>
            <a:r>
              <a:rPr lang="en-GB" dirty="0" smtClean="0">
                <a:solidFill>
                  <a:schemeClr val="accent1"/>
                </a:solidFill>
              </a:rPr>
              <a:t>v</a:t>
            </a:r>
            <a:r>
              <a:rPr lang="en-GB" dirty="0" smtClean="0"/>
              <a:t>, </a:t>
            </a:r>
            <a:r>
              <a:rPr lang="en-GB" dirty="0" smtClean="0">
                <a:solidFill>
                  <a:srgbClr val="FF0000"/>
                </a:solidFill>
              </a:rPr>
              <a:t>S</a:t>
            </a:r>
            <a:r>
              <a:rPr lang="en-GB" dirty="0" smtClean="0"/>
              <a:t>) = max {</a:t>
            </a:r>
            <a:r>
              <a:rPr lang="en-GB" dirty="0" err="1" smtClean="0"/>
              <a:t>sc</a:t>
            </a:r>
            <a:r>
              <a:rPr lang="en-GB" dirty="0" smtClean="0"/>
              <a:t>(</a:t>
            </a:r>
            <a:r>
              <a:rPr lang="en-GB" dirty="0" smtClean="0">
                <a:solidFill>
                  <a:schemeClr val="accent1"/>
                </a:solidFill>
              </a:rPr>
              <a:t>v</a:t>
            </a:r>
            <a:r>
              <a:rPr lang="en-GB" dirty="0" smtClean="0"/>
              <a:t>, </a:t>
            </a:r>
            <a:r>
              <a:rPr lang="en-GB" dirty="0" smtClean="0">
                <a:solidFill>
                  <a:srgbClr val="FF0000"/>
                </a:solidFill>
              </a:rPr>
              <a:t>c</a:t>
            </a:r>
            <a:r>
              <a:rPr lang="en-GB" dirty="0" smtClean="0"/>
              <a:t>) : </a:t>
            </a:r>
            <a:r>
              <a:rPr lang="en-GB" dirty="0" smtClean="0">
                <a:solidFill>
                  <a:srgbClr val="FF0000"/>
                </a:solidFill>
              </a:rPr>
              <a:t>c</a:t>
            </a:r>
            <a:r>
              <a:rPr lang="en-GB" dirty="0" smtClean="0"/>
              <a:t> in </a:t>
            </a:r>
            <a:r>
              <a:rPr lang="en-GB" dirty="0" smtClean="0">
                <a:solidFill>
                  <a:srgbClr val="FF0000"/>
                </a:solidFill>
              </a:rPr>
              <a:t>S</a:t>
            </a:r>
            <a:r>
              <a:rPr lang="en-GB" dirty="0" smtClean="0"/>
              <a:t>}</a:t>
            </a:r>
          </a:p>
          <a:p>
            <a:r>
              <a:rPr lang="en-GB" dirty="0"/>
              <a:t>We say that </a:t>
            </a:r>
            <a:r>
              <a:rPr lang="en-GB" dirty="0">
                <a:solidFill>
                  <a:srgbClr val="FF0000"/>
                </a:solidFill>
              </a:rPr>
              <a:t>c</a:t>
            </a:r>
            <a:r>
              <a:rPr lang="en-GB" dirty="0"/>
              <a:t> represents </a:t>
            </a:r>
            <a:r>
              <a:rPr lang="en-GB" dirty="0">
                <a:solidFill>
                  <a:schemeClr val="accent1"/>
                </a:solidFill>
              </a:rPr>
              <a:t>v</a:t>
            </a:r>
            <a:r>
              <a:rPr lang="en-GB" dirty="0"/>
              <a:t> in committee </a:t>
            </a:r>
            <a:r>
              <a:rPr lang="en-GB" dirty="0">
                <a:solidFill>
                  <a:srgbClr val="FF0000"/>
                </a:solidFill>
              </a:rPr>
              <a:t>S </a:t>
            </a:r>
            <a:r>
              <a:rPr lang="en-GB" dirty="0"/>
              <a:t/>
            </a:r>
            <a:br>
              <a:rPr lang="en-GB" dirty="0"/>
            </a:br>
            <a:r>
              <a:rPr lang="en-GB" dirty="0"/>
              <a:t>if </a:t>
            </a:r>
            <a:r>
              <a:rPr lang="en-GB" dirty="0">
                <a:solidFill>
                  <a:srgbClr val="FF0000"/>
                </a:solidFill>
              </a:rPr>
              <a:t>c</a:t>
            </a:r>
            <a:r>
              <a:rPr lang="en-GB" dirty="0"/>
              <a:t> is </a:t>
            </a:r>
            <a:r>
              <a:rPr lang="en-GB" dirty="0">
                <a:solidFill>
                  <a:schemeClr val="accent1"/>
                </a:solidFill>
              </a:rPr>
              <a:t>v</a:t>
            </a:r>
            <a:r>
              <a:rPr lang="en-GB" dirty="0"/>
              <a:t>’s top alternative in </a:t>
            </a:r>
            <a:r>
              <a:rPr lang="en-GB" dirty="0" smtClean="0">
                <a:solidFill>
                  <a:srgbClr val="FF0000"/>
                </a:solidFill>
              </a:rPr>
              <a:t>S</a:t>
            </a:r>
            <a:endParaRPr lang="en-GB" dirty="0" smtClean="0"/>
          </a:p>
          <a:p>
            <a:r>
              <a:rPr lang="en-GB" u="sng" dirty="0" smtClean="0"/>
              <a:t>Chamberlin-Courant rule</a:t>
            </a:r>
            <a:r>
              <a:rPr lang="en-GB" dirty="0" smtClean="0"/>
              <a:t>: </a:t>
            </a:r>
            <a:br>
              <a:rPr lang="en-GB" dirty="0" smtClean="0"/>
            </a:br>
            <a:r>
              <a:rPr lang="en-GB" dirty="0" smtClean="0"/>
              <a:t>   </a:t>
            </a:r>
            <a:r>
              <a:rPr lang="en-US" dirty="0" smtClean="0"/>
              <a:t>given </a:t>
            </a:r>
            <a:r>
              <a:rPr lang="en-US" dirty="0" smtClean="0">
                <a:solidFill>
                  <a:schemeClr val="accent1"/>
                </a:solidFill>
              </a:rPr>
              <a:t>v</a:t>
            </a:r>
            <a:r>
              <a:rPr lang="en-US" baseline="-25000" dirty="0" smtClean="0">
                <a:solidFill>
                  <a:schemeClr val="accent1"/>
                </a:solidFill>
              </a:rPr>
              <a:t>1 </a:t>
            </a:r>
            <a:r>
              <a:rPr lang="en-US" dirty="0" smtClean="0">
                <a:solidFill>
                  <a:schemeClr val="accent1"/>
                </a:solidFill>
              </a:rPr>
              <a:t>, </a:t>
            </a:r>
            <a:r>
              <a:rPr lang="en-US" dirty="0">
                <a:solidFill>
                  <a:schemeClr val="accent1"/>
                </a:solidFill>
              </a:rPr>
              <a:t>…., </a:t>
            </a:r>
            <a:r>
              <a:rPr lang="en-US" dirty="0" err="1" smtClean="0">
                <a:solidFill>
                  <a:schemeClr val="accent1"/>
                </a:solidFill>
              </a:rPr>
              <a:t>v</a:t>
            </a:r>
            <a:r>
              <a:rPr lang="en-US" baseline="-25000" dirty="0" err="1" smtClean="0">
                <a:solidFill>
                  <a:schemeClr val="accent1"/>
                </a:solidFill>
              </a:rPr>
              <a:t>n</a:t>
            </a:r>
            <a:r>
              <a:rPr lang="en-US" baseline="-25000" dirty="0" smtClean="0">
                <a:solidFill>
                  <a:schemeClr val="accent1"/>
                </a:solidFill>
              </a:rPr>
              <a:t> </a:t>
            </a:r>
            <a:r>
              <a:rPr lang="en-US" dirty="0" smtClean="0"/>
              <a:t>, </a:t>
            </a:r>
            <a:r>
              <a:rPr lang="en-US" dirty="0"/>
              <a:t>output a </a:t>
            </a:r>
            <a:r>
              <a:rPr lang="en-US" dirty="0" smtClean="0"/>
              <a:t>committee in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   argmax </a:t>
            </a:r>
            <a:r>
              <a:rPr lang="en-GB" baseline="-25000" dirty="0" smtClean="0">
                <a:solidFill>
                  <a:srgbClr val="FF0000"/>
                </a:solidFill>
              </a:rPr>
              <a:t>S </a:t>
            </a:r>
            <a:r>
              <a:rPr lang="en-GB" baseline="-25000" dirty="0" smtClean="0">
                <a:solidFill>
                  <a:srgbClr val="FF0000"/>
                </a:solidFill>
                <a:sym typeface="Symbol" panose="05050102010706020507" pitchFamily="18" charset="2"/>
              </a:rPr>
              <a:t> C, |S|= k </a:t>
            </a:r>
            <a:r>
              <a:rPr lang="en-GB" baseline="-25000" dirty="0" smtClean="0">
                <a:solidFill>
                  <a:srgbClr val="FF0000"/>
                </a:solidFill>
              </a:rPr>
              <a:t> </a:t>
            </a:r>
            <a:r>
              <a:rPr lang="en-US" sz="4000" dirty="0">
                <a:latin typeface="Symbol" panose="05050102010706020507" pitchFamily="18" charset="2"/>
              </a:rPr>
              <a:t>S</a:t>
            </a:r>
            <a:r>
              <a:rPr lang="en-US" baseline="-25000" dirty="0"/>
              <a:t>i=1, …, n </a:t>
            </a:r>
            <a:r>
              <a:rPr lang="en-US" dirty="0" err="1" smtClean="0"/>
              <a:t>sc</a:t>
            </a:r>
            <a:r>
              <a:rPr lang="en-US" dirty="0" smtClean="0"/>
              <a:t>(</a:t>
            </a:r>
            <a:r>
              <a:rPr lang="en-US" dirty="0" smtClean="0">
                <a:solidFill>
                  <a:schemeClr val="accent1"/>
                </a:solidFill>
              </a:rPr>
              <a:t>v</a:t>
            </a:r>
            <a:r>
              <a:rPr lang="en-US" baseline="-25000" dirty="0" smtClean="0">
                <a:solidFill>
                  <a:schemeClr val="accent1"/>
                </a:solidFill>
              </a:rPr>
              <a:t>i 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FF0000"/>
                </a:solidFill>
              </a:rPr>
              <a:t>S</a:t>
            </a:r>
            <a:r>
              <a:rPr lang="en-US" dirty="0" smtClean="0"/>
              <a:t>) (utilitarian)</a:t>
            </a:r>
          </a:p>
          <a:p>
            <a:pPr marL="0" indent="0">
              <a:buNone/>
            </a:pPr>
            <a:r>
              <a:rPr lang="en-US" dirty="0" smtClean="0"/>
              <a:t>       </a:t>
            </a:r>
            <a:r>
              <a:rPr lang="en-GB" dirty="0" smtClean="0"/>
              <a:t>argmax </a:t>
            </a:r>
            <a:r>
              <a:rPr lang="en-GB" baseline="-25000" dirty="0">
                <a:solidFill>
                  <a:srgbClr val="FF0000"/>
                </a:solidFill>
              </a:rPr>
              <a:t>S </a:t>
            </a:r>
            <a:r>
              <a:rPr lang="en-GB" baseline="-25000" dirty="0">
                <a:solidFill>
                  <a:srgbClr val="FF0000"/>
                </a:solidFill>
                <a:sym typeface="Symbol" panose="05050102010706020507" pitchFamily="18" charset="2"/>
              </a:rPr>
              <a:t> C, |S|= k </a:t>
            </a:r>
            <a:r>
              <a:rPr lang="en-GB" baseline="-25000" dirty="0">
                <a:solidFill>
                  <a:srgbClr val="FF0000"/>
                </a:solidFill>
              </a:rPr>
              <a:t> </a:t>
            </a:r>
            <a:r>
              <a:rPr lang="en-US" dirty="0" smtClean="0"/>
              <a:t>min</a:t>
            </a:r>
            <a:r>
              <a:rPr lang="en-US" baseline="-25000" dirty="0" smtClean="0"/>
              <a:t>i=1</a:t>
            </a:r>
            <a:r>
              <a:rPr lang="en-US" baseline="-25000" dirty="0"/>
              <a:t>, …, n </a:t>
            </a:r>
            <a:r>
              <a:rPr lang="en-US" dirty="0" err="1"/>
              <a:t>sc</a:t>
            </a:r>
            <a:r>
              <a:rPr lang="en-US" dirty="0"/>
              <a:t>(</a:t>
            </a:r>
            <a:r>
              <a:rPr lang="en-US" dirty="0">
                <a:solidFill>
                  <a:schemeClr val="accent1"/>
                </a:solidFill>
              </a:rPr>
              <a:t>v</a:t>
            </a:r>
            <a:r>
              <a:rPr lang="en-US" baseline="-25000" dirty="0">
                <a:solidFill>
                  <a:schemeClr val="accent1"/>
                </a:solidFill>
              </a:rPr>
              <a:t>i </a:t>
            </a:r>
            <a:r>
              <a:rPr lang="en-US" dirty="0"/>
              <a:t>, </a:t>
            </a:r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en-US" dirty="0"/>
              <a:t>) </a:t>
            </a:r>
            <a:r>
              <a:rPr lang="en-US" dirty="0" smtClean="0"/>
              <a:t>(egalitarian)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7677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solidFill>
                  <a:schemeClr val="tx2"/>
                </a:solidFill>
              </a:rPr>
              <a:t>Chamberlin-Courant </a:t>
            </a:r>
            <a:br>
              <a:rPr lang="en-GB" dirty="0" smtClean="0">
                <a:solidFill>
                  <a:schemeClr val="tx2"/>
                </a:solidFill>
              </a:rPr>
            </a:br>
            <a:r>
              <a:rPr lang="en-GB" dirty="0" smtClean="0">
                <a:solidFill>
                  <a:schemeClr val="tx2"/>
                </a:solidFill>
              </a:rPr>
              <a:t>for SP Preferences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006709"/>
          </a:xfrm>
        </p:spPr>
        <p:txBody>
          <a:bodyPr>
            <a:normAutofit fontScale="92500" lnSpcReduction="20000"/>
          </a:bodyPr>
          <a:lstStyle/>
          <a:p>
            <a:r>
              <a:rPr lang="en-GB" u="sng" dirty="0" smtClean="0"/>
              <a:t>Theorem</a:t>
            </a:r>
            <a:r>
              <a:rPr lang="en-GB" dirty="0" smtClean="0"/>
              <a:t>: if voters preferences are SP, </a:t>
            </a:r>
            <a:br>
              <a:rPr lang="en-GB" dirty="0" smtClean="0"/>
            </a:br>
            <a:r>
              <a:rPr lang="en-GB" dirty="0" smtClean="0"/>
              <a:t>we can efficiently compute a committee with maximum </a:t>
            </a:r>
            <a:r>
              <a:rPr lang="en-GB" dirty="0" smtClean="0">
                <a:solidFill>
                  <a:srgbClr val="FF0000"/>
                </a:solidFill>
              </a:rPr>
              <a:t>egalitarian/utilitarian</a:t>
            </a:r>
            <a:r>
              <a:rPr lang="en-GB" dirty="0" smtClean="0"/>
              <a:t> CC score</a:t>
            </a:r>
            <a:br>
              <a:rPr lang="en-GB" dirty="0" smtClean="0"/>
            </a:br>
            <a:r>
              <a:rPr lang="en-GB" dirty="0" smtClean="0">
                <a:solidFill>
                  <a:srgbClr val="00B050"/>
                </a:solidFill>
              </a:rPr>
              <a:t>[</a:t>
            </a:r>
            <a:r>
              <a:rPr lang="en-GB" dirty="0" err="1" smtClean="0">
                <a:solidFill>
                  <a:srgbClr val="00B050"/>
                </a:solidFill>
              </a:rPr>
              <a:t>Betzler</a:t>
            </a:r>
            <a:r>
              <a:rPr lang="en-GB" dirty="0" smtClean="0">
                <a:solidFill>
                  <a:srgbClr val="00B050"/>
                </a:solidFill>
              </a:rPr>
              <a:t>, </a:t>
            </a:r>
            <a:r>
              <a:rPr lang="en-GB" dirty="0" err="1" smtClean="0">
                <a:solidFill>
                  <a:srgbClr val="00B050"/>
                </a:solidFill>
              </a:rPr>
              <a:t>Slinko</a:t>
            </a:r>
            <a:r>
              <a:rPr lang="en-GB" dirty="0" smtClean="0">
                <a:solidFill>
                  <a:srgbClr val="00B050"/>
                </a:solidFill>
              </a:rPr>
              <a:t>, Uhlmann’13]</a:t>
            </a:r>
          </a:p>
          <a:p>
            <a:r>
              <a:rPr lang="en-GB" dirty="0" smtClean="0"/>
              <a:t>Proof (egalitarian):</a:t>
            </a:r>
          </a:p>
          <a:p>
            <a:pPr lvl="1"/>
            <a:r>
              <a:rPr lang="en-GB" dirty="0" smtClean="0"/>
              <a:t>for </a:t>
            </a:r>
            <a:r>
              <a:rPr lang="en-GB" dirty="0" smtClean="0">
                <a:solidFill>
                  <a:schemeClr val="accent1"/>
                </a:solidFill>
              </a:rPr>
              <a:t>s = m-1, ..., 1</a:t>
            </a:r>
            <a:r>
              <a:rPr lang="en-GB" dirty="0" smtClean="0"/>
              <a:t>, we check if there is </a:t>
            </a:r>
            <a:br>
              <a:rPr lang="en-GB" dirty="0" smtClean="0"/>
            </a:br>
            <a:r>
              <a:rPr lang="en-GB" dirty="0" smtClean="0"/>
              <a:t>a committee of size </a:t>
            </a:r>
            <a:r>
              <a:rPr lang="en-GB" dirty="0" smtClean="0">
                <a:solidFill>
                  <a:schemeClr val="accent1"/>
                </a:solidFill>
              </a:rPr>
              <a:t>k</a:t>
            </a:r>
            <a:r>
              <a:rPr lang="en-GB" dirty="0" smtClean="0"/>
              <a:t> with egalitarian score </a:t>
            </a:r>
            <a:r>
              <a:rPr lang="en-GB" dirty="0" smtClean="0">
                <a:solidFill>
                  <a:schemeClr val="accent1"/>
                </a:solidFill>
              </a:rPr>
              <a:t>≥ s</a:t>
            </a:r>
          </a:p>
          <a:p>
            <a:pPr lvl="1"/>
            <a:r>
              <a:rPr lang="en-GB" dirty="0" smtClean="0"/>
              <a:t>for each voter, the set of candidates with score </a:t>
            </a:r>
            <a:br>
              <a:rPr lang="en-GB" dirty="0" smtClean="0"/>
            </a:br>
            <a:r>
              <a:rPr lang="en-GB" dirty="0" smtClean="0">
                <a:solidFill>
                  <a:schemeClr val="accent1"/>
                </a:solidFill>
              </a:rPr>
              <a:t>s or higher</a:t>
            </a:r>
            <a:r>
              <a:rPr lang="en-GB" dirty="0" smtClean="0"/>
              <a:t> forms a contiguous segment of </a:t>
            </a:r>
            <a:r>
              <a:rPr lang="en-GB" dirty="0" smtClean="0">
                <a:solidFill>
                  <a:schemeClr val="accent1"/>
                </a:solidFill>
              </a:rPr>
              <a:t>&lt;</a:t>
            </a:r>
          </a:p>
          <a:p>
            <a:pPr lvl="1"/>
            <a:r>
              <a:rPr lang="en-GB" dirty="0" smtClean="0"/>
              <a:t>can we pick </a:t>
            </a:r>
            <a:r>
              <a:rPr lang="en-GB" dirty="0" smtClean="0">
                <a:solidFill>
                  <a:schemeClr val="accent1"/>
                </a:solidFill>
              </a:rPr>
              <a:t>k</a:t>
            </a:r>
            <a:r>
              <a:rPr lang="en-GB" dirty="0" smtClean="0"/>
              <a:t> points to stab all </a:t>
            </a:r>
            <a:r>
              <a:rPr lang="en-GB" dirty="0" smtClean="0">
                <a:solidFill>
                  <a:srgbClr val="FF0000"/>
                </a:solidFill>
              </a:rPr>
              <a:t>n</a:t>
            </a:r>
            <a:r>
              <a:rPr lang="en-GB" dirty="0" smtClean="0"/>
              <a:t> intervals? (easy)</a:t>
            </a:r>
            <a:endParaRPr lang="en-GB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1223628" y="6453336"/>
            <a:ext cx="6696744" cy="0"/>
          </a:xfrm>
          <a:prstGeom prst="line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 16"/>
          <p:cNvGrpSpPr/>
          <p:nvPr/>
        </p:nvGrpSpPr>
        <p:grpSpPr>
          <a:xfrm>
            <a:off x="1475656" y="5873927"/>
            <a:ext cx="1800200" cy="523220"/>
            <a:chOff x="1475656" y="5873927"/>
            <a:chExt cx="1800200" cy="523220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1475656" y="5949280"/>
              <a:ext cx="1800200" cy="0"/>
            </a:xfrm>
            <a:prstGeom prst="line">
              <a:avLst/>
            </a:prstGeom>
            <a:ln w="381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2141557" y="5873927"/>
              <a:ext cx="46839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 smtClean="0">
                  <a:solidFill>
                    <a:srgbClr val="FF0000"/>
                  </a:solidFill>
                </a:rPr>
                <a:t>v</a:t>
              </a:r>
              <a:r>
                <a:rPr lang="en-GB" sz="2800" baseline="-25000" dirty="0" smtClean="0">
                  <a:solidFill>
                    <a:srgbClr val="FF0000"/>
                  </a:solidFill>
                </a:rPr>
                <a:t>1</a:t>
              </a: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915816" y="5557682"/>
            <a:ext cx="1872208" cy="535614"/>
            <a:chOff x="2915816" y="5557682"/>
            <a:chExt cx="1872208" cy="535614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2915816" y="6093296"/>
              <a:ext cx="1872208" cy="0"/>
            </a:xfrm>
            <a:prstGeom prst="line">
              <a:avLst/>
            </a:prstGeom>
            <a:ln w="38100">
              <a:solidFill>
                <a:schemeClr val="accent3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3568723" y="5557682"/>
              <a:ext cx="46839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 smtClean="0">
                  <a:solidFill>
                    <a:schemeClr val="accent3">
                      <a:lumMod val="75000"/>
                    </a:schemeClr>
                  </a:solidFill>
                </a:rPr>
                <a:t>v</a:t>
              </a:r>
              <a:r>
                <a:rPr lang="en-GB" sz="2800" baseline="-25000" dirty="0" smtClean="0">
                  <a:solidFill>
                    <a:schemeClr val="accent3">
                      <a:lumMod val="75000"/>
                    </a:schemeClr>
                  </a:solidFill>
                </a:rPr>
                <a:t>2</a:t>
              </a: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4633768" y="5735940"/>
            <a:ext cx="1728192" cy="426688"/>
            <a:chOff x="4633768" y="5610201"/>
            <a:chExt cx="1728192" cy="523219"/>
          </a:xfrm>
        </p:grpSpPr>
        <p:cxnSp>
          <p:nvCxnSpPr>
            <p:cNvPr id="10" name="Straight Connector 9"/>
            <p:cNvCxnSpPr/>
            <p:nvPr/>
          </p:nvCxnSpPr>
          <p:spPr>
            <a:xfrm>
              <a:off x="4633768" y="5657418"/>
              <a:ext cx="1728192" cy="15198"/>
            </a:xfrm>
            <a:prstGeom prst="line">
              <a:avLst/>
            </a:prstGeom>
            <a:ln w="38100">
              <a:solidFill>
                <a:schemeClr val="accent6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5253080" y="5610201"/>
              <a:ext cx="468398" cy="52321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 smtClean="0">
                  <a:solidFill>
                    <a:schemeClr val="accent6">
                      <a:lumMod val="75000"/>
                    </a:schemeClr>
                  </a:solidFill>
                </a:rPr>
                <a:t>v</a:t>
              </a:r>
              <a:r>
                <a:rPr lang="en-GB" sz="2800" baseline="-25000" dirty="0" smtClean="0">
                  <a:solidFill>
                    <a:schemeClr val="accent6">
                      <a:lumMod val="75000"/>
                    </a:schemeClr>
                  </a:solidFill>
                </a:rPr>
                <a:t>3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5940152" y="5607647"/>
            <a:ext cx="1656184" cy="557657"/>
            <a:chOff x="5940152" y="5607647"/>
            <a:chExt cx="1656184" cy="557657"/>
          </a:xfrm>
        </p:grpSpPr>
        <p:cxnSp>
          <p:nvCxnSpPr>
            <p:cNvPr id="12" name="Straight Connector 11"/>
            <p:cNvCxnSpPr/>
            <p:nvPr/>
          </p:nvCxnSpPr>
          <p:spPr>
            <a:xfrm>
              <a:off x="5940152" y="6165304"/>
              <a:ext cx="1656184" cy="0"/>
            </a:xfrm>
            <a:prstGeom prst="line">
              <a:avLst/>
            </a:prstGeom>
            <a:ln w="38100">
              <a:solidFill>
                <a:schemeClr val="accent2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6680246" y="5607647"/>
              <a:ext cx="46839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 smtClean="0">
                  <a:solidFill>
                    <a:schemeClr val="accent2">
                      <a:lumMod val="75000"/>
                    </a:schemeClr>
                  </a:solidFill>
                </a:rPr>
                <a:t>v</a:t>
              </a:r>
              <a:r>
                <a:rPr lang="en-GB" sz="2800" baseline="-25000" dirty="0" smtClean="0">
                  <a:solidFill>
                    <a:schemeClr val="accent2">
                      <a:lumMod val="75000"/>
                    </a:schemeClr>
                  </a:solidFill>
                </a:rPr>
                <a:t>4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42767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solidFill>
                  <a:schemeClr val="tx2"/>
                </a:solidFill>
              </a:rPr>
              <a:t>Utilitarian Chamberlin-Courant </a:t>
            </a:r>
            <a:br>
              <a:rPr lang="en-GB" dirty="0" smtClean="0">
                <a:solidFill>
                  <a:schemeClr val="tx2"/>
                </a:solidFill>
              </a:rPr>
            </a:br>
            <a:r>
              <a:rPr lang="en-GB" dirty="0" smtClean="0">
                <a:solidFill>
                  <a:schemeClr val="tx2"/>
                </a:solidFill>
              </a:rPr>
              <a:t>for SP </a:t>
            </a:r>
            <a:r>
              <a:rPr lang="en-GB" dirty="0" smtClean="0">
                <a:solidFill>
                  <a:schemeClr val="tx2"/>
                </a:solidFill>
              </a:rPr>
              <a:t>Preferences (Warm-up)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600201"/>
            <a:ext cx="8712968" cy="4205064"/>
          </a:xfrm>
        </p:spPr>
        <p:txBody>
          <a:bodyPr>
            <a:normAutofit lnSpcReduction="10000"/>
          </a:bodyPr>
          <a:lstStyle/>
          <a:p>
            <a:r>
              <a:rPr lang="en-GB" dirty="0"/>
              <a:t>M</a:t>
            </a:r>
            <a:r>
              <a:rPr lang="en-GB" dirty="0" smtClean="0"/>
              <a:t>arginal </a:t>
            </a:r>
            <a:r>
              <a:rPr lang="en-GB" dirty="0"/>
              <a:t>contribution of </a:t>
            </a:r>
            <a:r>
              <a:rPr lang="en-GB" dirty="0" err="1" smtClean="0">
                <a:solidFill>
                  <a:srgbClr val="FF0000"/>
                </a:solidFill>
              </a:rPr>
              <a:t>c</a:t>
            </a:r>
            <a:r>
              <a:rPr lang="en-GB" baseline="-25000" dirty="0" err="1" smtClean="0">
                <a:solidFill>
                  <a:srgbClr val="FF0000"/>
                </a:solidFill>
              </a:rPr>
              <a:t>z</a:t>
            </a:r>
            <a:r>
              <a:rPr lang="en-GB" dirty="0" smtClean="0"/>
              <a:t> to </a:t>
            </a:r>
            <a:r>
              <a:rPr lang="en-GB" dirty="0" smtClean="0"/>
              <a:t>a </a:t>
            </a:r>
            <a:r>
              <a:rPr lang="en-GB" dirty="0"/>
              <a:t>committee </a:t>
            </a:r>
            <a:r>
              <a:rPr lang="en-GB" sz="3000" dirty="0"/>
              <a:t>contained in </a:t>
            </a:r>
            <a:r>
              <a:rPr lang="en-GB" sz="3000" dirty="0">
                <a:solidFill>
                  <a:srgbClr val="FF0000"/>
                </a:solidFill>
              </a:rPr>
              <a:t>{c</a:t>
            </a:r>
            <a:r>
              <a:rPr lang="en-GB" sz="3000" baseline="-25000" dirty="0">
                <a:solidFill>
                  <a:srgbClr val="FF0000"/>
                </a:solidFill>
              </a:rPr>
              <a:t>1</a:t>
            </a:r>
            <a:r>
              <a:rPr lang="en-GB" sz="3000" dirty="0">
                <a:solidFill>
                  <a:srgbClr val="FF0000"/>
                </a:solidFill>
              </a:rPr>
              <a:t>, ..., c</a:t>
            </a:r>
            <a:r>
              <a:rPr lang="en-GB" sz="3000" baseline="-25000" dirty="0">
                <a:solidFill>
                  <a:srgbClr val="FF0000"/>
                </a:solidFill>
              </a:rPr>
              <a:t>y</a:t>
            </a:r>
            <a:r>
              <a:rPr lang="en-GB" sz="3000" dirty="0">
                <a:solidFill>
                  <a:srgbClr val="FF0000"/>
                </a:solidFill>
              </a:rPr>
              <a:t>}</a:t>
            </a:r>
            <a:r>
              <a:rPr lang="en-GB" sz="3000" dirty="0"/>
              <a:t> </a:t>
            </a:r>
            <a:r>
              <a:rPr lang="en-GB" sz="3000" dirty="0" smtClean="0"/>
              <a:t>and </a:t>
            </a:r>
            <a:r>
              <a:rPr lang="en-GB" sz="3000" dirty="0"/>
              <a:t>containing </a:t>
            </a:r>
            <a:r>
              <a:rPr lang="en-GB" sz="3000" dirty="0" smtClean="0">
                <a:solidFill>
                  <a:srgbClr val="FF0000"/>
                </a:solidFill>
              </a:rPr>
              <a:t>c</a:t>
            </a:r>
            <a:r>
              <a:rPr lang="en-GB" sz="3000" baseline="-25000" dirty="0" smtClean="0">
                <a:solidFill>
                  <a:srgbClr val="FF0000"/>
                </a:solidFill>
              </a:rPr>
              <a:t>y</a:t>
            </a:r>
            <a:r>
              <a:rPr lang="en-GB" dirty="0" smtClean="0"/>
              <a:t>:</a:t>
            </a:r>
          </a:p>
          <a:p>
            <a:pPr lvl="1"/>
            <a:r>
              <a:rPr lang="en-GB" sz="3000" dirty="0" smtClean="0"/>
              <a:t>suppose </a:t>
            </a:r>
            <a:r>
              <a:rPr lang="en-GB" sz="3000" dirty="0" smtClean="0">
                <a:solidFill>
                  <a:srgbClr val="FF0000"/>
                </a:solidFill>
              </a:rPr>
              <a:t>top(</a:t>
            </a:r>
            <a:r>
              <a:rPr lang="en-GB" sz="3000" dirty="0" smtClean="0">
                <a:solidFill>
                  <a:schemeClr val="accent1"/>
                </a:solidFill>
              </a:rPr>
              <a:t>v</a:t>
            </a:r>
            <a:r>
              <a:rPr lang="en-GB" sz="3000" dirty="0" smtClean="0">
                <a:solidFill>
                  <a:srgbClr val="FF0000"/>
                </a:solidFill>
              </a:rPr>
              <a:t>)</a:t>
            </a:r>
            <a:r>
              <a:rPr lang="en-GB" sz="3000" dirty="0" smtClean="0"/>
              <a:t> is to the </a:t>
            </a:r>
            <a:r>
              <a:rPr lang="en-GB" sz="3000" dirty="0" smtClean="0">
                <a:solidFill>
                  <a:schemeClr val="accent1"/>
                </a:solidFill>
              </a:rPr>
              <a:t>left</a:t>
            </a:r>
            <a:r>
              <a:rPr lang="en-GB" sz="3000" dirty="0" smtClean="0"/>
              <a:t> of (or equals) </a:t>
            </a:r>
            <a:r>
              <a:rPr lang="en-GB" sz="3000" dirty="0" smtClean="0">
                <a:solidFill>
                  <a:srgbClr val="FF0000"/>
                </a:solidFill>
              </a:rPr>
              <a:t>c</a:t>
            </a:r>
            <a:r>
              <a:rPr lang="en-GB" sz="3000" baseline="-25000" dirty="0" smtClean="0">
                <a:solidFill>
                  <a:srgbClr val="FF0000"/>
                </a:solidFill>
              </a:rPr>
              <a:t>y</a:t>
            </a:r>
            <a:r>
              <a:rPr lang="en-GB" sz="3000" dirty="0">
                <a:solidFill>
                  <a:srgbClr val="FF0000"/>
                </a:solidFill>
              </a:rPr>
              <a:t> </a:t>
            </a:r>
            <a:endParaRPr lang="en-GB" sz="3000" dirty="0" smtClean="0">
              <a:solidFill>
                <a:srgbClr val="FF0000"/>
              </a:solidFill>
            </a:endParaRPr>
          </a:p>
          <a:p>
            <a:pPr lvl="1"/>
            <a:r>
              <a:rPr lang="en-GB" sz="3000" dirty="0" smtClean="0"/>
              <a:t>then </a:t>
            </a:r>
            <a:r>
              <a:rPr lang="en-GB" sz="3000" dirty="0" smtClean="0">
                <a:solidFill>
                  <a:schemeClr val="accent1"/>
                </a:solidFill>
              </a:rPr>
              <a:t>v</a:t>
            </a:r>
            <a:r>
              <a:rPr lang="en-GB" sz="3000" dirty="0" smtClean="0"/>
              <a:t> gains nothing</a:t>
            </a:r>
          </a:p>
          <a:p>
            <a:pPr lvl="1"/>
            <a:r>
              <a:rPr lang="en-GB" sz="3000" dirty="0" smtClean="0"/>
              <a:t>suppose </a:t>
            </a:r>
            <a:r>
              <a:rPr lang="en-GB" sz="3000" dirty="0" smtClean="0">
                <a:solidFill>
                  <a:srgbClr val="FF0000"/>
                </a:solidFill>
              </a:rPr>
              <a:t>top(</a:t>
            </a:r>
            <a:r>
              <a:rPr lang="en-GB" sz="3000" dirty="0" smtClean="0">
                <a:solidFill>
                  <a:schemeClr val="accent1"/>
                </a:solidFill>
              </a:rPr>
              <a:t>v</a:t>
            </a:r>
            <a:r>
              <a:rPr lang="en-GB" sz="3000" dirty="0" smtClean="0">
                <a:solidFill>
                  <a:srgbClr val="FF0000"/>
                </a:solidFill>
              </a:rPr>
              <a:t>)</a:t>
            </a:r>
            <a:r>
              <a:rPr lang="en-GB" sz="3000" dirty="0" smtClean="0"/>
              <a:t> is to the </a:t>
            </a:r>
            <a:r>
              <a:rPr lang="en-GB" sz="3000" dirty="0" smtClean="0">
                <a:solidFill>
                  <a:schemeClr val="accent1"/>
                </a:solidFill>
              </a:rPr>
              <a:t>right</a:t>
            </a:r>
            <a:r>
              <a:rPr lang="en-GB" sz="3000" dirty="0" smtClean="0"/>
              <a:t> of </a:t>
            </a:r>
            <a:r>
              <a:rPr lang="en-GB" sz="3000" dirty="0" smtClean="0">
                <a:solidFill>
                  <a:srgbClr val="FF0000"/>
                </a:solidFill>
              </a:rPr>
              <a:t>c</a:t>
            </a:r>
            <a:r>
              <a:rPr lang="en-GB" sz="3000" baseline="-25000" dirty="0" smtClean="0">
                <a:solidFill>
                  <a:srgbClr val="FF0000"/>
                </a:solidFill>
              </a:rPr>
              <a:t>y</a:t>
            </a:r>
            <a:r>
              <a:rPr lang="en-GB" sz="3000" dirty="0" smtClean="0">
                <a:solidFill>
                  <a:srgbClr val="FF0000"/>
                </a:solidFill>
              </a:rPr>
              <a:t> </a:t>
            </a:r>
          </a:p>
          <a:p>
            <a:pPr lvl="1"/>
            <a:r>
              <a:rPr lang="en-GB" sz="3000" dirty="0" smtClean="0"/>
              <a:t>then </a:t>
            </a:r>
            <a:r>
              <a:rPr lang="en-GB" sz="3000" dirty="0" smtClean="0">
                <a:solidFill>
                  <a:schemeClr val="accent1"/>
                </a:solidFill>
              </a:rPr>
              <a:t>v</a:t>
            </a:r>
            <a:r>
              <a:rPr lang="en-GB" sz="3000" dirty="0" smtClean="0"/>
              <a:t> gains </a:t>
            </a:r>
            <a:r>
              <a:rPr lang="en-GB" sz="3000" dirty="0" smtClean="0">
                <a:solidFill>
                  <a:srgbClr val="FF0000"/>
                </a:solidFill>
              </a:rPr>
              <a:t>max{0, </a:t>
            </a:r>
            <a:r>
              <a:rPr lang="en-GB" sz="3000" dirty="0" err="1" smtClean="0">
                <a:solidFill>
                  <a:srgbClr val="FF0000"/>
                </a:solidFill>
              </a:rPr>
              <a:t>sc</a:t>
            </a:r>
            <a:r>
              <a:rPr lang="en-GB" sz="3000" dirty="0" smtClean="0">
                <a:solidFill>
                  <a:srgbClr val="FF0000"/>
                </a:solidFill>
              </a:rPr>
              <a:t>(</a:t>
            </a:r>
            <a:r>
              <a:rPr lang="en-GB" sz="3000" dirty="0" smtClean="0">
                <a:solidFill>
                  <a:schemeClr val="accent1"/>
                </a:solidFill>
              </a:rPr>
              <a:t>v</a:t>
            </a:r>
            <a:r>
              <a:rPr lang="en-GB" sz="3000" dirty="0" smtClean="0">
                <a:solidFill>
                  <a:srgbClr val="FF0000"/>
                </a:solidFill>
              </a:rPr>
              <a:t>, c</a:t>
            </a:r>
            <a:r>
              <a:rPr lang="en-GB" sz="3000" baseline="-25000" dirty="0" smtClean="0">
                <a:solidFill>
                  <a:srgbClr val="FF0000"/>
                </a:solidFill>
              </a:rPr>
              <a:t>z</a:t>
            </a:r>
            <a:r>
              <a:rPr lang="en-GB" sz="3000" dirty="0" smtClean="0">
                <a:solidFill>
                  <a:srgbClr val="FF0000"/>
                </a:solidFill>
              </a:rPr>
              <a:t>) – </a:t>
            </a:r>
            <a:r>
              <a:rPr lang="en-GB" sz="3000" dirty="0" err="1" smtClean="0">
                <a:solidFill>
                  <a:srgbClr val="FF0000"/>
                </a:solidFill>
              </a:rPr>
              <a:t>sc</a:t>
            </a:r>
            <a:r>
              <a:rPr lang="en-GB" sz="3000" dirty="0" smtClean="0">
                <a:solidFill>
                  <a:srgbClr val="FF0000"/>
                </a:solidFill>
              </a:rPr>
              <a:t>(</a:t>
            </a:r>
            <a:r>
              <a:rPr lang="en-GB" sz="3000" dirty="0" smtClean="0">
                <a:solidFill>
                  <a:schemeClr val="accent1"/>
                </a:solidFill>
              </a:rPr>
              <a:t>v</a:t>
            </a:r>
            <a:r>
              <a:rPr lang="en-GB" sz="3000" dirty="0" smtClean="0">
                <a:solidFill>
                  <a:srgbClr val="FF0000"/>
                </a:solidFill>
              </a:rPr>
              <a:t>, c</a:t>
            </a:r>
            <a:r>
              <a:rPr lang="en-GB" sz="3000" baseline="-25000" dirty="0" smtClean="0">
                <a:solidFill>
                  <a:srgbClr val="FF0000"/>
                </a:solidFill>
              </a:rPr>
              <a:t>y</a:t>
            </a:r>
            <a:r>
              <a:rPr lang="en-GB" sz="3000" dirty="0" smtClean="0">
                <a:solidFill>
                  <a:srgbClr val="FF0000"/>
                </a:solidFill>
              </a:rPr>
              <a:t>)}</a:t>
            </a:r>
            <a:r>
              <a:rPr lang="en-GB" sz="3200" dirty="0" smtClean="0">
                <a:solidFill>
                  <a:schemeClr val="accent1"/>
                </a:solidFill>
              </a:rPr>
              <a:t> </a:t>
            </a:r>
            <a:endParaRPr lang="en-GB" sz="3200" dirty="0" smtClean="0">
              <a:solidFill>
                <a:schemeClr val="accent1"/>
              </a:solidFill>
            </a:endParaRPr>
          </a:p>
          <a:p>
            <a:r>
              <a:rPr lang="en-GB" dirty="0"/>
              <a:t>N</a:t>
            </a:r>
            <a:r>
              <a:rPr lang="en-GB" dirty="0" smtClean="0"/>
              <a:t>ote that we only need to know </a:t>
            </a:r>
            <a:r>
              <a:rPr lang="en-GB" dirty="0" smtClean="0">
                <a:solidFill>
                  <a:srgbClr val="FF0000"/>
                </a:solidFill>
              </a:rPr>
              <a:t>c</a:t>
            </a:r>
            <a:r>
              <a:rPr lang="en-GB" baseline="-25000" dirty="0" smtClean="0">
                <a:solidFill>
                  <a:srgbClr val="FF0000"/>
                </a:solidFill>
              </a:rPr>
              <a:t>y</a:t>
            </a:r>
            <a:r>
              <a:rPr lang="en-GB" dirty="0" smtClean="0"/>
              <a:t> and </a:t>
            </a:r>
            <a:r>
              <a:rPr lang="en-GB" dirty="0" err="1" smtClean="0">
                <a:solidFill>
                  <a:srgbClr val="FF0000"/>
                </a:solidFill>
              </a:rPr>
              <a:t>c</a:t>
            </a:r>
            <a:r>
              <a:rPr lang="en-GB" baseline="-25000" dirty="0" err="1" smtClean="0">
                <a:solidFill>
                  <a:srgbClr val="FF0000"/>
                </a:solidFill>
              </a:rPr>
              <a:t>z</a:t>
            </a:r>
            <a:r>
              <a:rPr lang="en-GB" dirty="0" smtClean="0"/>
              <a:t> </a:t>
            </a:r>
            <a:br>
              <a:rPr lang="en-GB" dirty="0" smtClean="0"/>
            </a:br>
            <a:r>
              <a:rPr lang="en-GB" dirty="0" smtClean="0"/>
              <a:t>to compute the marginal contribution of </a:t>
            </a:r>
            <a:r>
              <a:rPr lang="en-GB" dirty="0" err="1" smtClean="0">
                <a:solidFill>
                  <a:srgbClr val="FF0000"/>
                </a:solidFill>
              </a:rPr>
              <a:t>c</a:t>
            </a:r>
            <a:r>
              <a:rPr lang="en-GB" baseline="-25000" dirty="0" err="1" smtClean="0">
                <a:solidFill>
                  <a:srgbClr val="FF0000"/>
                </a:solidFill>
              </a:rPr>
              <a:t>z</a:t>
            </a:r>
            <a:endParaRPr lang="en-GB" dirty="0" smtClean="0">
              <a:solidFill>
                <a:srgbClr val="FF0000"/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1223628" y="6453336"/>
            <a:ext cx="6696744" cy="0"/>
          </a:xfrm>
          <a:prstGeom prst="line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 4"/>
          <p:cNvSpPr/>
          <p:nvPr/>
        </p:nvSpPr>
        <p:spPr>
          <a:xfrm>
            <a:off x="1547664" y="6356176"/>
            <a:ext cx="194320" cy="19432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195736" y="6356176"/>
            <a:ext cx="194320" cy="19432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843808" y="6356176"/>
            <a:ext cx="194320" cy="19432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36858" y="6356176"/>
            <a:ext cx="194320" cy="19432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717990" y="5735797"/>
            <a:ext cx="4459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solidFill>
                  <a:srgbClr val="FF0000"/>
                </a:solidFill>
              </a:rPr>
              <a:t>c</a:t>
            </a:r>
            <a:r>
              <a:rPr lang="en-GB" sz="2800" baseline="-25000" dirty="0" smtClean="0">
                <a:solidFill>
                  <a:srgbClr val="FF0000"/>
                </a:solidFill>
              </a:rPr>
              <a:t>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35996" y="5738698"/>
            <a:ext cx="4315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solidFill>
                  <a:srgbClr val="FF0000"/>
                </a:solidFill>
              </a:rPr>
              <a:t>c</a:t>
            </a:r>
            <a:r>
              <a:rPr lang="en-GB" sz="2800" baseline="-25000" dirty="0" smtClean="0">
                <a:solidFill>
                  <a:srgbClr val="FF0000"/>
                </a:solidFill>
              </a:rPr>
              <a:t>z</a:t>
            </a:r>
          </a:p>
        </p:txBody>
      </p:sp>
      <p:sp>
        <p:nvSpPr>
          <p:cNvPr id="11" name="Oval 10"/>
          <p:cNvSpPr/>
          <p:nvPr/>
        </p:nvSpPr>
        <p:spPr>
          <a:xfrm>
            <a:off x="3643173" y="6356176"/>
            <a:ext cx="194320" cy="19432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5533383" y="6356176"/>
            <a:ext cx="194320" cy="19432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6429908" y="6350171"/>
            <a:ext cx="194320" cy="19432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195736" y="6090024"/>
            <a:ext cx="194320" cy="122312"/>
          </a:xfrm>
          <a:prstGeom prst="rect">
            <a:avLst/>
          </a:prstGeom>
          <a:solidFill>
            <a:srgbClr val="00B050"/>
          </a:solidFill>
          <a:ln w="38100">
            <a:noFill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3643173" y="6090024"/>
            <a:ext cx="194320" cy="122312"/>
          </a:xfrm>
          <a:prstGeom prst="rect">
            <a:avLst/>
          </a:prstGeom>
          <a:solidFill>
            <a:srgbClr val="00B050"/>
          </a:solidFill>
          <a:ln w="38100">
            <a:noFill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533383" y="6090024"/>
            <a:ext cx="194320" cy="122312"/>
          </a:xfrm>
          <a:prstGeom prst="rect">
            <a:avLst/>
          </a:prstGeom>
          <a:solidFill>
            <a:srgbClr val="00B050"/>
          </a:solidFill>
          <a:ln w="38100">
            <a:noFill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546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4" grpId="0" uiExpand="1" animBg="1"/>
      <p:bldP spid="15" grpId="0" uiExpand="1" animBg="1"/>
      <p:bldP spid="16" grpId="0" uiExpan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Preferences SP on Trees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 smtClean="0"/>
              <a:t>Definition</a:t>
            </a:r>
            <a:r>
              <a:rPr lang="en-US" dirty="0" smtClean="0"/>
              <a:t>: a profile over a candidate set </a:t>
            </a:r>
            <a:r>
              <a:rPr lang="en-US" dirty="0" smtClean="0">
                <a:solidFill>
                  <a:srgbClr val="FF0000"/>
                </a:solidFill>
                <a:latin typeface="Brush Script MT" panose="03060802040406070304" pitchFamily="66" charset="0"/>
              </a:rPr>
              <a:t>C</a:t>
            </a:r>
            <a:r>
              <a:rPr lang="en-US" dirty="0" smtClean="0"/>
              <a:t> is </a:t>
            </a:r>
            <a:r>
              <a:rPr lang="en-US" dirty="0" smtClean="0">
                <a:solidFill>
                  <a:schemeClr val="accent1"/>
                </a:solidFill>
              </a:rPr>
              <a:t>SP on a tree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T</a:t>
            </a:r>
            <a:r>
              <a:rPr lang="en-US" dirty="0"/>
              <a:t> </a:t>
            </a:r>
            <a:r>
              <a:rPr lang="en-US" dirty="0" smtClean="0"/>
              <a:t>if there is a mapping </a:t>
            </a:r>
            <a:br>
              <a:rPr lang="en-US" dirty="0" smtClean="0"/>
            </a:br>
            <a:r>
              <a:rPr lang="en-US" dirty="0" smtClean="0">
                <a:solidFill>
                  <a:srgbClr val="FF0000"/>
                </a:solidFill>
                <a:latin typeface="Symbol" pitchFamily="18" charset="2"/>
              </a:rPr>
              <a:t>r</a:t>
            </a:r>
            <a:r>
              <a:rPr lang="en-US" dirty="0" smtClean="0">
                <a:solidFill>
                  <a:srgbClr val="FF0000"/>
                </a:solidFill>
              </a:rPr>
              <a:t>: </a:t>
            </a:r>
            <a:r>
              <a:rPr lang="en-US" dirty="0" smtClean="0">
                <a:solidFill>
                  <a:srgbClr val="FF0000"/>
                </a:solidFill>
                <a:latin typeface="Brush Script MT" panose="03060802040406070304" pitchFamily="66" charset="0"/>
              </a:rPr>
              <a:t>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  <a:sym typeface="Symbol"/>
              </a:rPr>
              <a:t> V(T)</a:t>
            </a:r>
            <a:r>
              <a:rPr lang="en-US" dirty="0" smtClean="0">
                <a:sym typeface="Symbol"/>
              </a:rPr>
              <a:t> such that for every voter </a:t>
            </a:r>
            <a:r>
              <a:rPr lang="en-US" dirty="0" smtClean="0">
                <a:solidFill>
                  <a:srgbClr val="FF0000"/>
                </a:solidFill>
                <a:sym typeface="Symbol"/>
              </a:rPr>
              <a:t>v</a:t>
            </a:r>
            <a:r>
              <a:rPr lang="en-US" dirty="0" smtClean="0">
                <a:sym typeface="Symbol"/>
              </a:rPr>
              <a:t> </a:t>
            </a:r>
            <a:r>
              <a:rPr lang="en-US" dirty="0">
                <a:sym typeface="Symbol"/>
              </a:rPr>
              <a:t/>
            </a:r>
            <a:br>
              <a:rPr lang="en-US" dirty="0">
                <a:sym typeface="Symbol"/>
              </a:rPr>
            </a:br>
            <a:r>
              <a:rPr lang="en-US" dirty="0" smtClean="0">
                <a:sym typeface="Symbol"/>
              </a:rPr>
              <a:t>his preferences are </a:t>
            </a:r>
            <a:r>
              <a:rPr lang="en-US" dirty="0" smtClean="0">
                <a:solidFill>
                  <a:schemeClr val="accent1"/>
                </a:solidFill>
                <a:sym typeface="Symbol"/>
              </a:rPr>
              <a:t>SP</a:t>
            </a:r>
            <a:r>
              <a:rPr lang="en-US" dirty="0" smtClean="0">
                <a:sym typeface="Symbol"/>
              </a:rPr>
              <a:t> on every path in </a:t>
            </a:r>
            <a:r>
              <a:rPr lang="en-US" dirty="0" smtClean="0">
                <a:solidFill>
                  <a:srgbClr val="FF0000"/>
                </a:solidFill>
                <a:sym typeface="Symbol"/>
              </a:rPr>
              <a:t>T</a:t>
            </a:r>
            <a:endParaRPr lang="en-US" dirty="0">
              <a:solidFill>
                <a:srgbClr val="00B050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2051720" y="5589240"/>
            <a:ext cx="2376264" cy="0"/>
          </a:xfrm>
          <a:prstGeom prst="line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259632" y="4941168"/>
            <a:ext cx="792088" cy="648072"/>
          </a:xfrm>
          <a:prstGeom prst="line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1403648" y="5589240"/>
            <a:ext cx="648072" cy="360040"/>
          </a:xfrm>
          <a:prstGeom prst="line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971600" y="5589240"/>
            <a:ext cx="432048" cy="360040"/>
          </a:xfrm>
          <a:prstGeom prst="line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611560" y="5589240"/>
            <a:ext cx="360040" cy="504056"/>
          </a:xfrm>
          <a:prstGeom prst="line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467544" y="5013176"/>
            <a:ext cx="504056" cy="576064"/>
          </a:xfrm>
          <a:prstGeom prst="line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3131840" y="4941168"/>
            <a:ext cx="72008" cy="648072"/>
          </a:xfrm>
          <a:prstGeom prst="line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4427984" y="5085184"/>
            <a:ext cx="936104" cy="504056"/>
          </a:xfrm>
          <a:prstGeom prst="line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4427984" y="4797152"/>
            <a:ext cx="72008" cy="792088"/>
          </a:xfrm>
          <a:prstGeom prst="line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4427984" y="5589240"/>
            <a:ext cx="2088232" cy="432048"/>
          </a:xfrm>
          <a:prstGeom prst="line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6444208" y="5229200"/>
            <a:ext cx="72008" cy="792088"/>
          </a:xfrm>
          <a:prstGeom prst="line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6516216" y="5445224"/>
            <a:ext cx="1224136" cy="576064"/>
          </a:xfrm>
          <a:prstGeom prst="line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5364088" y="4725144"/>
            <a:ext cx="0" cy="360040"/>
          </a:xfrm>
          <a:prstGeom prst="line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7740352" y="5445224"/>
            <a:ext cx="720080" cy="864096"/>
          </a:xfrm>
          <a:prstGeom prst="line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Oval 33"/>
          <p:cNvSpPr/>
          <p:nvPr/>
        </p:nvSpPr>
        <p:spPr>
          <a:xfrm>
            <a:off x="1331640" y="5877272"/>
            <a:ext cx="194320" cy="194320"/>
          </a:xfrm>
          <a:prstGeom prst="ellipse">
            <a:avLst/>
          </a:prstGeom>
          <a:solidFill>
            <a:srgbClr val="FF0000"/>
          </a:solidFill>
          <a:ln w="38100">
            <a:noFill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6444208" y="5949280"/>
            <a:ext cx="194320" cy="194320"/>
          </a:xfrm>
          <a:prstGeom prst="ellipse">
            <a:avLst/>
          </a:prstGeom>
          <a:solidFill>
            <a:srgbClr val="FF0000"/>
          </a:solidFill>
          <a:ln w="38100">
            <a:noFill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3131840" y="5517232"/>
            <a:ext cx="194320" cy="19432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1866384" y="5682666"/>
            <a:ext cx="393056" cy="523220"/>
          </a:xfrm>
          <a:prstGeom prst="rect">
            <a:avLst/>
          </a:prstGeom>
          <a:noFill/>
          <a:ln w="12700">
            <a:noFill/>
          </a:ln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tx2"/>
                </a:solidFill>
              </a:rPr>
              <a:t>A</a:t>
            </a:r>
            <a:endParaRPr lang="en-US" sz="2800" dirty="0" smtClean="0">
              <a:solidFill>
                <a:schemeClr val="tx2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254541" y="5706017"/>
            <a:ext cx="380232" cy="523220"/>
          </a:xfrm>
          <a:prstGeom prst="rect">
            <a:avLst/>
          </a:prstGeom>
          <a:noFill/>
          <a:ln w="12700">
            <a:noFill/>
          </a:ln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tx2"/>
                </a:solidFill>
              </a:rPr>
              <a:t>B</a:t>
            </a:r>
            <a:endParaRPr lang="en-US" sz="2800" dirty="0" smtClean="0">
              <a:solidFill>
                <a:schemeClr val="tx2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059832" y="5733256"/>
            <a:ext cx="375424" cy="523220"/>
          </a:xfrm>
          <a:prstGeom prst="rect">
            <a:avLst/>
          </a:prstGeom>
          <a:noFill/>
          <a:ln w="12700">
            <a:noFill/>
          </a:ln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tx2"/>
                </a:solidFill>
              </a:rPr>
              <a:t>C</a:t>
            </a:r>
            <a:endParaRPr lang="en-US" sz="2800" dirty="0" smtClean="0">
              <a:solidFill>
                <a:schemeClr val="tx2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5306331" y="4610547"/>
            <a:ext cx="194320" cy="19432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1162472" y="4826571"/>
            <a:ext cx="194320" cy="19432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3056384" y="4812349"/>
            <a:ext cx="194320" cy="19432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417240" y="4916016"/>
            <a:ext cx="194320" cy="19432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874441" y="5521020"/>
            <a:ext cx="194320" cy="19432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1954559" y="5509517"/>
            <a:ext cx="194320" cy="19432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515257" y="6006063"/>
            <a:ext cx="194320" cy="19432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4402832" y="4709844"/>
            <a:ext cx="194320" cy="19432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4360655" y="5505867"/>
            <a:ext cx="194320" cy="19432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5277780" y="5008675"/>
            <a:ext cx="194320" cy="19432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6351830" y="5142892"/>
            <a:ext cx="194320" cy="19432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7659216" y="5348064"/>
            <a:ext cx="194320" cy="19432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8379296" y="6200943"/>
            <a:ext cx="194320" cy="19432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/>
          <p:cNvSpPr txBox="1"/>
          <p:nvPr/>
        </p:nvSpPr>
        <p:spPr>
          <a:xfrm>
            <a:off x="3032472" y="4278277"/>
            <a:ext cx="405880" cy="523220"/>
          </a:xfrm>
          <a:prstGeom prst="rect">
            <a:avLst/>
          </a:prstGeom>
          <a:noFill/>
          <a:ln w="12700">
            <a:noFill/>
          </a:ln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tx2"/>
                </a:solidFill>
              </a:rPr>
              <a:t>D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267084" y="4375363"/>
            <a:ext cx="359394" cy="523220"/>
          </a:xfrm>
          <a:prstGeom prst="rect">
            <a:avLst/>
          </a:prstGeom>
          <a:noFill/>
          <a:ln w="12700">
            <a:noFill/>
          </a:ln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tx2"/>
                </a:solidFill>
              </a:rPr>
              <a:t>E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5500651" y="4186544"/>
            <a:ext cx="349776" cy="523220"/>
          </a:xfrm>
          <a:prstGeom prst="rect">
            <a:avLst/>
          </a:prstGeom>
          <a:noFill/>
          <a:ln w="12700">
            <a:noFill/>
          </a:ln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tx2"/>
                </a:solidFill>
              </a:rPr>
              <a:t>F</a:t>
            </a:r>
          </a:p>
        </p:txBody>
      </p:sp>
    </p:spTree>
    <p:extLst>
      <p:ext uri="{BB962C8B-B14F-4D97-AF65-F5344CB8AC3E}">
        <p14:creationId xmlns:p14="http://schemas.microsoft.com/office/powerpoint/2010/main" val="2979369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solidFill>
                  <a:schemeClr val="tx2"/>
                </a:solidFill>
              </a:rPr>
              <a:t>Utilitarian Chamberlin-Courant </a:t>
            </a:r>
            <a:br>
              <a:rPr lang="en-GB" dirty="0" smtClean="0">
                <a:solidFill>
                  <a:schemeClr val="tx2"/>
                </a:solidFill>
              </a:rPr>
            </a:br>
            <a:r>
              <a:rPr lang="en-GB" dirty="0" smtClean="0">
                <a:solidFill>
                  <a:schemeClr val="tx2"/>
                </a:solidFill>
              </a:rPr>
              <a:t>for SP </a:t>
            </a:r>
            <a:r>
              <a:rPr lang="en-GB" dirty="0" smtClean="0">
                <a:solidFill>
                  <a:schemeClr val="tx2"/>
                </a:solidFill>
              </a:rPr>
              <a:t>Preferences (Dynamic Program)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600201"/>
            <a:ext cx="8712968" cy="4205064"/>
          </a:xfrm>
        </p:spPr>
        <p:txBody>
          <a:bodyPr>
            <a:normAutofit lnSpcReduction="10000"/>
          </a:bodyPr>
          <a:lstStyle/>
          <a:p>
            <a:r>
              <a:rPr lang="en-GB" sz="2800" dirty="0" smtClean="0">
                <a:solidFill>
                  <a:srgbClr val="FF0000"/>
                </a:solidFill>
              </a:rPr>
              <a:t>M(s, z)</a:t>
            </a:r>
            <a:r>
              <a:rPr lang="en-GB" sz="2800" dirty="0" smtClean="0"/>
              <a:t>: maximum score of a committee that is</a:t>
            </a:r>
          </a:p>
          <a:p>
            <a:pPr lvl="1"/>
            <a:r>
              <a:rPr lang="en-GB" dirty="0" smtClean="0"/>
              <a:t>of size </a:t>
            </a:r>
            <a:r>
              <a:rPr lang="en-GB" dirty="0" smtClean="0">
                <a:solidFill>
                  <a:srgbClr val="FF0000"/>
                </a:solidFill>
              </a:rPr>
              <a:t>s</a:t>
            </a:r>
          </a:p>
          <a:p>
            <a:pPr lvl="1"/>
            <a:r>
              <a:rPr lang="en-GB" dirty="0" smtClean="0"/>
              <a:t>contained in </a:t>
            </a:r>
            <a:r>
              <a:rPr lang="en-GB" dirty="0" smtClean="0">
                <a:solidFill>
                  <a:srgbClr val="FF0000"/>
                </a:solidFill>
              </a:rPr>
              <a:t>{c</a:t>
            </a:r>
            <a:r>
              <a:rPr lang="en-GB" baseline="-25000" dirty="0" smtClean="0">
                <a:solidFill>
                  <a:srgbClr val="FF0000"/>
                </a:solidFill>
              </a:rPr>
              <a:t>1</a:t>
            </a:r>
            <a:r>
              <a:rPr lang="en-GB" dirty="0" smtClean="0">
                <a:solidFill>
                  <a:srgbClr val="FF0000"/>
                </a:solidFill>
              </a:rPr>
              <a:t>, ..., c</a:t>
            </a:r>
            <a:r>
              <a:rPr lang="en-GB" baseline="-25000" dirty="0" smtClean="0">
                <a:solidFill>
                  <a:srgbClr val="FF0000"/>
                </a:solidFill>
              </a:rPr>
              <a:t>z</a:t>
            </a:r>
            <a:r>
              <a:rPr lang="en-GB" dirty="0" smtClean="0">
                <a:solidFill>
                  <a:srgbClr val="FF0000"/>
                </a:solidFill>
              </a:rPr>
              <a:t>}</a:t>
            </a:r>
            <a:r>
              <a:rPr lang="en-GB" dirty="0" smtClean="0"/>
              <a:t> and </a:t>
            </a:r>
            <a:r>
              <a:rPr lang="en-GB" dirty="0" smtClean="0"/>
              <a:t>contains </a:t>
            </a:r>
            <a:r>
              <a:rPr lang="en-GB" dirty="0" smtClean="0">
                <a:solidFill>
                  <a:srgbClr val="FF0000"/>
                </a:solidFill>
              </a:rPr>
              <a:t>c</a:t>
            </a:r>
            <a:r>
              <a:rPr lang="en-GB" baseline="-25000" dirty="0" smtClean="0">
                <a:solidFill>
                  <a:srgbClr val="FF0000"/>
                </a:solidFill>
              </a:rPr>
              <a:t>z</a:t>
            </a:r>
            <a:r>
              <a:rPr lang="en-GB" dirty="0" smtClean="0">
                <a:solidFill>
                  <a:srgbClr val="FF0000"/>
                </a:solidFill>
              </a:rPr>
              <a:t> 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GB" dirty="0"/>
              <a:t>The score of opt committee: </a:t>
            </a:r>
            <a:r>
              <a:rPr lang="en-GB" dirty="0">
                <a:solidFill>
                  <a:srgbClr val="FF0000"/>
                </a:solidFill>
              </a:rPr>
              <a:t>max</a:t>
            </a:r>
            <a:r>
              <a:rPr lang="en-GB" baseline="-25000" dirty="0">
                <a:solidFill>
                  <a:srgbClr val="FF0000"/>
                </a:solidFill>
              </a:rPr>
              <a:t> z = 1, ..., m </a:t>
            </a:r>
            <a:r>
              <a:rPr lang="en-GB" dirty="0">
                <a:solidFill>
                  <a:srgbClr val="FF0000"/>
                </a:solidFill>
              </a:rPr>
              <a:t>M(k, z</a:t>
            </a:r>
            <a:r>
              <a:rPr lang="en-GB" dirty="0" smtClean="0">
                <a:solidFill>
                  <a:srgbClr val="FF0000"/>
                </a:solidFill>
              </a:rPr>
              <a:t>)</a:t>
            </a:r>
            <a:endParaRPr lang="en-GB" dirty="0" smtClean="0"/>
          </a:p>
          <a:p>
            <a:pPr marL="342900" lvl="1" indent="-342900">
              <a:buFont typeface="Arial" pitchFamily="34" charset="0"/>
              <a:buChar char="•"/>
            </a:pPr>
            <a:r>
              <a:rPr lang="en-GB" dirty="0" smtClean="0"/>
              <a:t>For </a:t>
            </a:r>
            <a:r>
              <a:rPr lang="en-GB" dirty="0" smtClean="0">
                <a:solidFill>
                  <a:srgbClr val="FF0000"/>
                </a:solidFill>
              </a:rPr>
              <a:t>z </a:t>
            </a:r>
            <a:r>
              <a:rPr lang="en-GB" dirty="0">
                <a:solidFill>
                  <a:srgbClr val="FF0000"/>
                </a:solidFill>
              </a:rPr>
              <a:t>= 1, ..., </a:t>
            </a:r>
            <a:r>
              <a:rPr lang="en-GB" dirty="0" smtClean="0">
                <a:solidFill>
                  <a:srgbClr val="FF0000"/>
                </a:solidFill>
              </a:rPr>
              <a:t>m</a:t>
            </a:r>
            <a:r>
              <a:rPr lang="en-GB" dirty="0" smtClean="0"/>
              <a:t>, </a:t>
            </a:r>
            <a:r>
              <a:rPr lang="en-GB" dirty="0"/>
              <a:t>compute </a:t>
            </a:r>
            <a:r>
              <a:rPr lang="en-GB" dirty="0">
                <a:solidFill>
                  <a:srgbClr val="FF0000"/>
                </a:solidFill>
              </a:rPr>
              <a:t>M(s, </a:t>
            </a:r>
            <a:r>
              <a:rPr lang="en-GB" dirty="0" smtClean="0">
                <a:solidFill>
                  <a:srgbClr val="FF0000"/>
                </a:solidFill>
              </a:rPr>
              <a:t>z)</a:t>
            </a:r>
            <a:r>
              <a:rPr lang="en-GB" dirty="0" smtClean="0"/>
              <a:t> </a:t>
            </a:r>
            <a:r>
              <a:rPr lang="en-GB" dirty="0"/>
              <a:t>for all </a:t>
            </a:r>
            <a:r>
              <a:rPr lang="en-GB" dirty="0">
                <a:solidFill>
                  <a:srgbClr val="FF0000"/>
                </a:solidFill>
              </a:rPr>
              <a:t>s </a:t>
            </a:r>
            <a:r>
              <a:rPr lang="en-GB" dirty="0" smtClean="0">
                <a:solidFill>
                  <a:srgbClr val="FF0000"/>
                </a:solidFill>
              </a:rPr>
              <a:t>= 1, ..., </a:t>
            </a:r>
            <a:r>
              <a:rPr lang="en-GB" dirty="0">
                <a:solidFill>
                  <a:srgbClr val="FF0000"/>
                </a:solidFill>
              </a:rPr>
              <a:t>min{k, </a:t>
            </a:r>
            <a:r>
              <a:rPr lang="en-GB" dirty="0" smtClean="0">
                <a:solidFill>
                  <a:srgbClr val="FF0000"/>
                </a:solidFill>
              </a:rPr>
              <a:t>z}</a:t>
            </a:r>
            <a:endParaRPr lang="en-GB" dirty="0">
              <a:solidFill>
                <a:srgbClr val="FF0000"/>
              </a:solidFill>
            </a:endParaRPr>
          </a:p>
          <a:p>
            <a:pPr marL="342900" lvl="1" indent="-342900">
              <a:buFont typeface="Arial" pitchFamily="34" charset="0"/>
              <a:buChar char="•"/>
            </a:pPr>
            <a:r>
              <a:rPr lang="en-GB" dirty="0" smtClean="0">
                <a:solidFill>
                  <a:srgbClr val="FF0000"/>
                </a:solidFill>
              </a:rPr>
              <a:t>M(s, z)</a:t>
            </a:r>
            <a:r>
              <a:rPr lang="en-GB" dirty="0" smtClean="0"/>
              <a:t> = max</a:t>
            </a:r>
            <a:r>
              <a:rPr lang="en-GB" baseline="-25000" dirty="0" smtClean="0"/>
              <a:t> </a:t>
            </a:r>
            <a:r>
              <a:rPr lang="en-GB" baseline="-25000" dirty="0" smtClean="0">
                <a:solidFill>
                  <a:srgbClr val="FF0000"/>
                </a:solidFill>
              </a:rPr>
              <a:t>y &lt; z</a:t>
            </a:r>
            <a:r>
              <a:rPr lang="en-GB" baseline="-25000" dirty="0" smtClean="0"/>
              <a:t> </a:t>
            </a:r>
            <a:r>
              <a:rPr lang="en-GB" dirty="0" smtClean="0"/>
              <a:t>(</a:t>
            </a:r>
            <a:r>
              <a:rPr lang="en-GB" dirty="0" smtClean="0">
                <a:solidFill>
                  <a:srgbClr val="FF0000"/>
                </a:solidFill>
              </a:rPr>
              <a:t>M(s-1, </a:t>
            </a:r>
            <a:r>
              <a:rPr lang="en-GB" dirty="0">
                <a:solidFill>
                  <a:srgbClr val="FF0000"/>
                </a:solidFill>
              </a:rPr>
              <a:t>y</a:t>
            </a:r>
            <a:r>
              <a:rPr lang="en-GB" dirty="0" smtClean="0">
                <a:solidFill>
                  <a:srgbClr val="FF0000"/>
                </a:solidFill>
              </a:rPr>
              <a:t>)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                               + </a:t>
            </a:r>
            <a:r>
              <a:rPr lang="en-GB" dirty="0" smtClean="0">
                <a:solidFill>
                  <a:schemeClr val="accent1"/>
                </a:solidFill>
              </a:rPr>
              <a:t>marginal contribution</a:t>
            </a:r>
            <a:r>
              <a:rPr lang="en-GB" dirty="0" smtClean="0"/>
              <a:t> of </a:t>
            </a:r>
            <a:r>
              <a:rPr lang="en-GB" dirty="0" smtClean="0">
                <a:solidFill>
                  <a:srgbClr val="FF0000"/>
                </a:solidFill>
              </a:rPr>
              <a:t>c</a:t>
            </a:r>
            <a:r>
              <a:rPr lang="en-GB" baseline="-25000" dirty="0" smtClean="0">
                <a:solidFill>
                  <a:srgbClr val="FF0000"/>
                </a:solidFill>
              </a:rPr>
              <a:t>z</a:t>
            </a:r>
            <a:r>
              <a:rPr lang="en-GB" dirty="0" smtClean="0"/>
              <a:t> to </a:t>
            </a:r>
            <a:br>
              <a:rPr lang="en-GB" dirty="0" smtClean="0"/>
            </a:br>
            <a:r>
              <a:rPr lang="en-GB" dirty="0" smtClean="0"/>
              <a:t>                                 a committee </a:t>
            </a:r>
            <a:r>
              <a:rPr lang="en-GB" dirty="0"/>
              <a:t>contained in </a:t>
            </a:r>
            <a:r>
              <a:rPr lang="en-GB" dirty="0">
                <a:solidFill>
                  <a:srgbClr val="FF0000"/>
                </a:solidFill>
              </a:rPr>
              <a:t>{c</a:t>
            </a:r>
            <a:r>
              <a:rPr lang="en-GB" baseline="-25000" dirty="0">
                <a:solidFill>
                  <a:srgbClr val="FF0000"/>
                </a:solidFill>
              </a:rPr>
              <a:t>1</a:t>
            </a:r>
            <a:r>
              <a:rPr lang="en-GB" dirty="0">
                <a:solidFill>
                  <a:srgbClr val="FF0000"/>
                </a:solidFill>
              </a:rPr>
              <a:t>, ..., </a:t>
            </a:r>
            <a:r>
              <a:rPr lang="en-GB" dirty="0" smtClean="0">
                <a:solidFill>
                  <a:srgbClr val="FF0000"/>
                </a:solidFill>
              </a:rPr>
              <a:t>c</a:t>
            </a:r>
            <a:r>
              <a:rPr lang="en-GB" baseline="-25000" dirty="0" smtClean="0">
                <a:solidFill>
                  <a:srgbClr val="FF0000"/>
                </a:solidFill>
              </a:rPr>
              <a:t>y</a:t>
            </a:r>
            <a:r>
              <a:rPr lang="en-GB" dirty="0" smtClean="0">
                <a:solidFill>
                  <a:srgbClr val="FF0000"/>
                </a:solidFill>
              </a:rPr>
              <a:t>} </a:t>
            </a:r>
            <a:r>
              <a:rPr lang="en-GB" dirty="0" smtClean="0"/>
              <a:t>              			   and </a:t>
            </a:r>
            <a:r>
              <a:rPr lang="en-GB" dirty="0"/>
              <a:t>containing </a:t>
            </a:r>
            <a:r>
              <a:rPr lang="en-GB" dirty="0" smtClean="0">
                <a:solidFill>
                  <a:srgbClr val="FF0000"/>
                </a:solidFill>
              </a:rPr>
              <a:t>c</a:t>
            </a:r>
            <a:r>
              <a:rPr lang="en-GB" baseline="-25000" dirty="0" smtClean="0">
                <a:solidFill>
                  <a:srgbClr val="FF0000"/>
                </a:solidFill>
              </a:rPr>
              <a:t>y</a:t>
            </a:r>
            <a:r>
              <a:rPr lang="en-GB" baseline="-25000" dirty="0" smtClean="0">
                <a:solidFill>
                  <a:schemeClr val="accent1"/>
                </a:solidFill>
              </a:rPr>
              <a:t> </a:t>
            </a:r>
            <a:r>
              <a:rPr lang="en-GB" dirty="0" smtClean="0"/>
              <a:t>)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1223628" y="6453336"/>
            <a:ext cx="6696744" cy="0"/>
          </a:xfrm>
          <a:prstGeom prst="line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1547664" y="6356176"/>
            <a:ext cx="194320" cy="19432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2195736" y="6356176"/>
            <a:ext cx="194320" cy="19432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2843808" y="6356176"/>
            <a:ext cx="194320" cy="19432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4636858" y="6356176"/>
            <a:ext cx="194320" cy="19432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3643173" y="6356176"/>
            <a:ext cx="194320" cy="19432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5533383" y="6356176"/>
            <a:ext cx="194320" cy="19432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6429908" y="6350171"/>
            <a:ext cx="194320" cy="19432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1421846" y="5763000"/>
            <a:ext cx="4587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solidFill>
                  <a:srgbClr val="FF0000"/>
                </a:solidFill>
              </a:rPr>
              <a:t>c</a:t>
            </a:r>
            <a:r>
              <a:rPr lang="en-GB" sz="2800" baseline="-25000" dirty="0">
                <a:solidFill>
                  <a:srgbClr val="FF0000"/>
                </a:solidFill>
              </a:rPr>
              <a:t>1</a:t>
            </a:r>
            <a:endParaRPr lang="en-GB" sz="2800" baseline="-25000" dirty="0" smtClean="0">
              <a:solidFill>
                <a:srgbClr val="FF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069918" y="5763000"/>
            <a:ext cx="4587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solidFill>
                  <a:srgbClr val="FF0000"/>
                </a:solidFill>
              </a:rPr>
              <a:t>c</a:t>
            </a:r>
            <a:r>
              <a:rPr lang="en-GB" sz="2800" baseline="-25000" dirty="0" smtClean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304090" y="5763000"/>
            <a:ext cx="5277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solidFill>
                  <a:srgbClr val="FF0000"/>
                </a:solidFill>
              </a:rPr>
              <a:t>c</a:t>
            </a:r>
            <a:r>
              <a:rPr lang="en-GB" sz="2800" baseline="-25000" dirty="0" smtClean="0">
                <a:solidFill>
                  <a:srgbClr val="FF0000"/>
                </a:solidFill>
              </a:rPr>
              <a:t>m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17856" y="5763000"/>
            <a:ext cx="4315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err="1" smtClean="0">
                <a:solidFill>
                  <a:srgbClr val="FF0000"/>
                </a:solidFill>
              </a:rPr>
              <a:t>c</a:t>
            </a:r>
            <a:r>
              <a:rPr lang="en-GB" sz="2800" baseline="-25000" dirty="0" err="1">
                <a:solidFill>
                  <a:srgbClr val="FF0000"/>
                </a:solidFill>
              </a:rPr>
              <a:t>z</a:t>
            </a:r>
            <a:endParaRPr lang="en-GB" sz="2800" baseline="-25000" dirty="0" smtClean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724229" y="5763000"/>
            <a:ext cx="4459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solidFill>
                  <a:srgbClr val="FF0000"/>
                </a:solidFill>
              </a:rPr>
              <a:t>c</a:t>
            </a:r>
            <a:r>
              <a:rPr lang="en-GB" sz="2800" baseline="-25000" dirty="0">
                <a:solidFill>
                  <a:srgbClr val="FF0000"/>
                </a:solidFill>
              </a:rPr>
              <a:t>y</a:t>
            </a:r>
            <a:endParaRPr lang="en-GB" sz="2800" baseline="-250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6355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5" grpId="0"/>
      <p:bldP spid="1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solidFill>
                  <a:schemeClr val="tx2"/>
                </a:solidFill>
              </a:rPr>
              <a:t>Chamberlin-Courant </a:t>
            </a:r>
            <a:br>
              <a:rPr lang="en-GB" dirty="0" smtClean="0">
                <a:solidFill>
                  <a:schemeClr val="tx2"/>
                </a:solidFill>
              </a:rPr>
            </a:br>
            <a:r>
              <a:rPr lang="en-GB" dirty="0" smtClean="0">
                <a:solidFill>
                  <a:schemeClr val="tx2"/>
                </a:solidFill>
              </a:rPr>
              <a:t>for SC Preferences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600200"/>
            <a:ext cx="8712968" cy="5069160"/>
          </a:xfrm>
        </p:spPr>
        <p:txBody>
          <a:bodyPr>
            <a:normAutofit fontScale="92500"/>
          </a:bodyPr>
          <a:lstStyle/>
          <a:p>
            <a:r>
              <a:rPr lang="en-GB" u="sng" dirty="0" smtClean="0"/>
              <a:t>Lemma</a:t>
            </a:r>
            <a:r>
              <a:rPr lang="en-GB" dirty="0" smtClean="0"/>
              <a:t>: if voters’ preferences are SC, there is an optimal committee </a:t>
            </a:r>
            <a:r>
              <a:rPr lang="en-GB" dirty="0" smtClean="0">
                <a:solidFill>
                  <a:srgbClr val="FF0000"/>
                </a:solidFill>
              </a:rPr>
              <a:t>{a, b, ..., z}</a:t>
            </a:r>
            <a:r>
              <a:rPr lang="en-GB" dirty="0" smtClean="0"/>
              <a:t> </a:t>
            </a:r>
            <a:r>
              <a:rPr lang="en-GB" dirty="0" err="1" smtClean="0"/>
              <a:t>wrt</a:t>
            </a:r>
            <a:r>
              <a:rPr lang="en-GB" dirty="0" smtClean="0"/>
              <a:t> utilitarian CC s.t:</a:t>
            </a:r>
          </a:p>
          <a:p>
            <a:pPr lvl="1"/>
            <a:r>
              <a:rPr lang="en-GB" sz="3200" dirty="0" smtClean="0">
                <a:solidFill>
                  <a:schemeClr val="accent1"/>
                </a:solidFill>
              </a:rPr>
              <a:t>v</a:t>
            </a:r>
            <a:r>
              <a:rPr lang="en-GB" sz="3200" baseline="-25000" dirty="0" smtClean="0">
                <a:solidFill>
                  <a:schemeClr val="accent1"/>
                </a:solidFill>
              </a:rPr>
              <a:t>1</a:t>
            </a:r>
            <a:r>
              <a:rPr lang="en-GB" sz="3200" dirty="0" smtClean="0">
                <a:solidFill>
                  <a:schemeClr val="accent1"/>
                </a:solidFill>
              </a:rPr>
              <a:t> v</a:t>
            </a:r>
            <a:r>
              <a:rPr lang="en-GB" sz="3200" baseline="-25000" dirty="0" smtClean="0">
                <a:solidFill>
                  <a:schemeClr val="accent1"/>
                </a:solidFill>
              </a:rPr>
              <a:t>2</a:t>
            </a:r>
            <a:r>
              <a:rPr lang="en-GB" sz="3200" dirty="0" smtClean="0">
                <a:solidFill>
                  <a:schemeClr val="accent1"/>
                </a:solidFill>
              </a:rPr>
              <a:t> ... </a:t>
            </a:r>
            <a:r>
              <a:rPr lang="en-GB" sz="3200" dirty="0" err="1" smtClean="0">
                <a:solidFill>
                  <a:schemeClr val="accent1"/>
                </a:solidFill>
              </a:rPr>
              <a:t>v</a:t>
            </a:r>
            <a:r>
              <a:rPr lang="en-GB" sz="3200" baseline="-25000" dirty="0" err="1" smtClean="0">
                <a:solidFill>
                  <a:schemeClr val="accent1"/>
                </a:solidFill>
              </a:rPr>
              <a:t>r</a:t>
            </a:r>
            <a:r>
              <a:rPr lang="en-GB" sz="3200" dirty="0" smtClean="0">
                <a:solidFill>
                  <a:schemeClr val="accent1"/>
                </a:solidFill>
              </a:rPr>
              <a:t> v</a:t>
            </a:r>
            <a:r>
              <a:rPr lang="en-GB" sz="3200" baseline="-25000" dirty="0" smtClean="0">
                <a:solidFill>
                  <a:schemeClr val="accent1"/>
                </a:solidFill>
              </a:rPr>
              <a:t>r+1</a:t>
            </a:r>
            <a:r>
              <a:rPr lang="en-GB" sz="3200" dirty="0" smtClean="0">
                <a:solidFill>
                  <a:schemeClr val="accent1"/>
                </a:solidFill>
              </a:rPr>
              <a:t> ... v</a:t>
            </a:r>
            <a:r>
              <a:rPr lang="en-GB" sz="3200" baseline="-25000" dirty="0" smtClean="0">
                <a:solidFill>
                  <a:schemeClr val="accent1"/>
                </a:solidFill>
              </a:rPr>
              <a:t>s</a:t>
            </a:r>
            <a:r>
              <a:rPr lang="en-GB" sz="3200" dirty="0" smtClean="0">
                <a:solidFill>
                  <a:schemeClr val="accent1"/>
                </a:solidFill>
              </a:rPr>
              <a:t> .... </a:t>
            </a:r>
            <a:r>
              <a:rPr lang="en-GB" sz="3200" dirty="0" err="1" smtClean="0">
                <a:solidFill>
                  <a:schemeClr val="accent1"/>
                </a:solidFill>
              </a:rPr>
              <a:t>v</a:t>
            </a:r>
            <a:r>
              <a:rPr lang="en-GB" sz="3200" baseline="-25000" dirty="0" err="1" smtClean="0">
                <a:solidFill>
                  <a:schemeClr val="accent1"/>
                </a:solidFill>
              </a:rPr>
              <a:t>t</a:t>
            </a:r>
            <a:r>
              <a:rPr lang="en-GB" sz="3200" dirty="0" smtClean="0">
                <a:solidFill>
                  <a:schemeClr val="accent1"/>
                </a:solidFill>
              </a:rPr>
              <a:t> ... </a:t>
            </a:r>
            <a:r>
              <a:rPr lang="en-GB" sz="3200" dirty="0" err="1" smtClean="0">
                <a:solidFill>
                  <a:schemeClr val="accent1"/>
                </a:solidFill>
              </a:rPr>
              <a:t>v</a:t>
            </a:r>
            <a:r>
              <a:rPr lang="en-GB" sz="3200" baseline="-25000" dirty="0" err="1" smtClean="0">
                <a:solidFill>
                  <a:schemeClr val="accent1"/>
                </a:solidFill>
              </a:rPr>
              <a:t>n</a:t>
            </a:r>
            <a:r>
              <a:rPr lang="en-GB" sz="3200" dirty="0" smtClean="0">
                <a:solidFill>
                  <a:schemeClr val="accent1"/>
                </a:solidFill>
              </a:rPr>
              <a:t> </a:t>
            </a:r>
          </a:p>
          <a:p>
            <a:pPr lvl="1"/>
            <a:endParaRPr lang="en-GB" sz="3200" dirty="0" smtClean="0"/>
          </a:p>
          <a:p>
            <a:pPr marL="457200" lvl="1" indent="0">
              <a:buNone/>
            </a:pPr>
            <a:endParaRPr lang="en-GB" sz="900" dirty="0"/>
          </a:p>
          <a:p>
            <a:pPr lvl="1"/>
            <a:r>
              <a:rPr lang="en-GB" sz="3200" dirty="0" smtClean="0"/>
              <a:t>and </a:t>
            </a:r>
            <a:r>
              <a:rPr lang="en-GB" sz="3200" dirty="0" smtClean="0">
                <a:solidFill>
                  <a:schemeClr val="accent1"/>
                </a:solidFill>
              </a:rPr>
              <a:t>v</a:t>
            </a:r>
            <a:r>
              <a:rPr lang="en-GB" sz="3200" baseline="-25000" dirty="0" smtClean="0">
                <a:solidFill>
                  <a:schemeClr val="accent1"/>
                </a:solidFill>
              </a:rPr>
              <a:t>1</a:t>
            </a:r>
            <a:r>
              <a:rPr lang="en-GB" sz="3200" dirty="0" smtClean="0"/>
              <a:t> prefers </a:t>
            </a:r>
            <a:r>
              <a:rPr lang="en-GB" sz="3200" dirty="0" smtClean="0">
                <a:solidFill>
                  <a:srgbClr val="FF0000"/>
                </a:solidFill>
              </a:rPr>
              <a:t>a</a:t>
            </a:r>
            <a:r>
              <a:rPr lang="en-GB" sz="3200" dirty="0" smtClean="0"/>
              <a:t> to </a:t>
            </a:r>
            <a:r>
              <a:rPr lang="en-GB" sz="3200" dirty="0" smtClean="0">
                <a:solidFill>
                  <a:srgbClr val="FF0000"/>
                </a:solidFill>
              </a:rPr>
              <a:t>b</a:t>
            </a:r>
            <a:r>
              <a:rPr lang="en-GB" sz="3200" dirty="0" smtClean="0"/>
              <a:t> to ... to </a:t>
            </a:r>
            <a:r>
              <a:rPr lang="en-GB" sz="3200" dirty="0" smtClean="0">
                <a:solidFill>
                  <a:srgbClr val="FF0000"/>
                </a:solidFill>
              </a:rPr>
              <a:t>z</a:t>
            </a:r>
          </a:p>
          <a:p>
            <a:r>
              <a:rPr lang="en-GB" sz="3300" u="sng" dirty="0"/>
              <a:t>Theorem</a:t>
            </a:r>
            <a:r>
              <a:rPr lang="en-GB" sz="3300" dirty="0"/>
              <a:t>: </a:t>
            </a:r>
            <a:r>
              <a:rPr lang="en-GB" sz="3000" dirty="0" smtClean="0">
                <a:solidFill>
                  <a:srgbClr val="00B050"/>
                </a:solidFill>
              </a:rPr>
              <a:t>[</a:t>
            </a:r>
            <a:r>
              <a:rPr lang="en-GB" sz="3000" dirty="0" err="1" smtClean="0">
                <a:solidFill>
                  <a:srgbClr val="00B050"/>
                </a:solidFill>
              </a:rPr>
              <a:t>Skowron</a:t>
            </a:r>
            <a:r>
              <a:rPr lang="en-GB" sz="3000" dirty="0" smtClean="0">
                <a:solidFill>
                  <a:srgbClr val="00B050"/>
                </a:solidFill>
              </a:rPr>
              <a:t>, Yu, </a:t>
            </a:r>
            <a:r>
              <a:rPr lang="en-GB" sz="3000" dirty="0" err="1" smtClean="0">
                <a:solidFill>
                  <a:srgbClr val="00B050"/>
                </a:solidFill>
              </a:rPr>
              <a:t>Faliszewski</a:t>
            </a:r>
            <a:r>
              <a:rPr lang="en-GB" sz="3000" dirty="0" smtClean="0">
                <a:solidFill>
                  <a:srgbClr val="00B050"/>
                </a:solidFill>
              </a:rPr>
              <a:t>, E.’13]</a:t>
            </a:r>
            <a:r>
              <a:rPr lang="en-GB" sz="3300" dirty="0" smtClean="0"/>
              <a:t> if voters’ </a:t>
            </a:r>
            <a:r>
              <a:rPr lang="en-GB" sz="3300" dirty="0"/>
              <a:t>preferences are </a:t>
            </a:r>
            <a:r>
              <a:rPr lang="en-GB" sz="3300" dirty="0" smtClean="0"/>
              <a:t>SC, we can efficiently </a:t>
            </a:r>
            <a:r>
              <a:rPr lang="en-GB" sz="3300" dirty="0"/>
              <a:t>compute a committee </a:t>
            </a:r>
            <a:r>
              <a:rPr lang="en-GB" sz="3300" dirty="0" smtClean="0"/>
              <a:t>with max </a:t>
            </a:r>
            <a:r>
              <a:rPr lang="en-GB" sz="3300" dirty="0" smtClean="0">
                <a:solidFill>
                  <a:srgbClr val="FF0000"/>
                </a:solidFill>
              </a:rPr>
              <a:t>utilitarian</a:t>
            </a:r>
            <a:r>
              <a:rPr lang="en-GB" sz="3300" dirty="0" smtClean="0"/>
              <a:t> </a:t>
            </a:r>
            <a:r>
              <a:rPr lang="en-GB" sz="3300" dirty="0"/>
              <a:t>CC score</a:t>
            </a:r>
          </a:p>
          <a:p>
            <a:pPr lvl="1"/>
            <a:r>
              <a:rPr lang="en-GB" dirty="0" smtClean="0"/>
              <a:t>lemma + dynamic programming</a:t>
            </a:r>
            <a:endParaRPr lang="en-GB" dirty="0"/>
          </a:p>
        </p:txBody>
      </p:sp>
      <p:grpSp>
        <p:nvGrpSpPr>
          <p:cNvPr id="10" name="Group 9"/>
          <p:cNvGrpSpPr/>
          <p:nvPr/>
        </p:nvGrpSpPr>
        <p:grpSpPr>
          <a:xfrm>
            <a:off x="995374" y="3179167"/>
            <a:ext cx="1296144" cy="599620"/>
            <a:chOff x="1326468" y="3140968"/>
            <a:chExt cx="1296144" cy="599620"/>
          </a:xfrm>
        </p:grpSpPr>
        <p:sp>
          <p:nvSpPr>
            <p:cNvPr id="4" name="Right Brace 3"/>
            <p:cNvSpPr/>
            <p:nvPr/>
          </p:nvSpPr>
          <p:spPr>
            <a:xfrm rot="5400000">
              <a:off x="1896816" y="2570620"/>
              <a:ext cx="155448" cy="1296144"/>
            </a:xfrm>
            <a:prstGeom prst="rightBrace">
              <a:avLst/>
            </a:prstGeom>
            <a:ln w="38100">
              <a:solidFill>
                <a:schemeClr val="accent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804461" y="3217368"/>
              <a:ext cx="35618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>
                  <a:solidFill>
                    <a:srgbClr val="FF0000"/>
                  </a:solidFill>
                </a:rPr>
                <a:t>a</a:t>
              </a:r>
              <a:endParaRPr lang="en-GB" sz="2800" dirty="0" smtClean="0">
                <a:solidFill>
                  <a:srgbClr val="FF0000"/>
                </a:solidFill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2483768" y="3182585"/>
            <a:ext cx="1254565" cy="599620"/>
            <a:chOff x="2776971" y="3140968"/>
            <a:chExt cx="1254565" cy="599620"/>
          </a:xfrm>
        </p:grpSpPr>
        <p:sp>
          <p:nvSpPr>
            <p:cNvPr id="5" name="Right Brace 4"/>
            <p:cNvSpPr/>
            <p:nvPr/>
          </p:nvSpPr>
          <p:spPr>
            <a:xfrm rot="5400000">
              <a:off x="3326530" y="2591409"/>
              <a:ext cx="155448" cy="1254565"/>
            </a:xfrm>
            <a:prstGeom prst="rightBrace">
              <a:avLst/>
            </a:prstGeom>
            <a:ln w="38100">
              <a:solidFill>
                <a:schemeClr val="accent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228139" y="3217368"/>
              <a:ext cx="37382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>
                  <a:solidFill>
                    <a:srgbClr val="FF0000"/>
                  </a:solidFill>
                </a:rPr>
                <a:t>b</a:t>
              </a:r>
              <a:endParaRPr lang="en-GB" sz="2800" dirty="0" smtClean="0">
                <a:solidFill>
                  <a:srgbClr val="FF0000"/>
                </a:solidFill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4269658" y="3172986"/>
            <a:ext cx="1113539" cy="605801"/>
            <a:chOff x="4538580" y="3134786"/>
            <a:chExt cx="1113539" cy="605801"/>
          </a:xfrm>
        </p:grpSpPr>
        <p:sp>
          <p:nvSpPr>
            <p:cNvPr id="6" name="Right Brace 5"/>
            <p:cNvSpPr/>
            <p:nvPr/>
          </p:nvSpPr>
          <p:spPr>
            <a:xfrm rot="5400000">
              <a:off x="5014535" y="2658831"/>
              <a:ext cx="161629" cy="1113539"/>
            </a:xfrm>
            <a:prstGeom prst="rightBrace">
              <a:avLst/>
            </a:prstGeom>
            <a:ln w="38100">
              <a:solidFill>
                <a:schemeClr val="accent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936162" y="3217367"/>
              <a:ext cx="32573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>
                  <a:solidFill>
                    <a:srgbClr val="FF0000"/>
                  </a:solidFill>
                </a:rPr>
                <a:t>z</a:t>
              </a:r>
              <a:endParaRPr lang="en-GB" sz="2800" dirty="0" smtClean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69604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solidFill>
                  <a:schemeClr val="tx2"/>
                </a:solidFill>
              </a:rPr>
              <a:t>Chamberlin-Courant for Preferences SP on Trees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Egalitarian CC: </a:t>
            </a:r>
            <a:r>
              <a:rPr lang="en-GB" dirty="0" smtClean="0">
                <a:solidFill>
                  <a:schemeClr val="accent1"/>
                </a:solidFill>
              </a:rPr>
              <a:t>subtree stabbing</a:t>
            </a:r>
            <a:r>
              <a:rPr lang="en-GB" dirty="0" smtClean="0"/>
              <a:t> problem</a:t>
            </a:r>
            <a:br>
              <a:rPr lang="en-GB" dirty="0" smtClean="0"/>
            </a:br>
            <a:r>
              <a:rPr lang="en-GB" dirty="0" smtClean="0"/>
              <a:t>(efficiently solvable) </a:t>
            </a:r>
          </a:p>
          <a:p>
            <a:r>
              <a:rPr lang="en-GB" dirty="0" smtClean="0"/>
              <a:t>Utilitarian CC: polynomial-time algorithms </a:t>
            </a:r>
            <a:br>
              <a:rPr lang="en-GB" dirty="0" smtClean="0"/>
            </a:br>
            <a:r>
              <a:rPr lang="en-GB" dirty="0" smtClean="0"/>
              <a:t>if the tree is </a:t>
            </a:r>
            <a:r>
              <a:rPr lang="en-GB" dirty="0" smtClean="0">
                <a:solidFill>
                  <a:srgbClr val="FF0000"/>
                </a:solidFill>
              </a:rPr>
              <a:t>“nice”</a:t>
            </a:r>
            <a:r>
              <a:rPr lang="en-GB" dirty="0" smtClean="0"/>
              <a:t>:</a:t>
            </a:r>
          </a:p>
          <a:p>
            <a:pPr lvl="1"/>
            <a:r>
              <a:rPr lang="en-GB" dirty="0" smtClean="0"/>
              <a:t>the </a:t>
            </a:r>
            <a:r>
              <a:rPr lang="en-GB" dirty="0" smtClean="0">
                <a:solidFill>
                  <a:srgbClr val="FF0000"/>
                </a:solidFill>
              </a:rPr>
              <a:t># of leaves</a:t>
            </a:r>
            <a:r>
              <a:rPr lang="en-GB" dirty="0" smtClean="0"/>
              <a:t> is bounded by a </a:t>
            </a:r>
            <a:r>
              <a:rPr lang="en-GB" dirty="0" smtClean="0">
                <a:solidFill>
                  <a:schemeClr val="accent1"/>
                </a:solidFill>
              </a:rPr>
              <a:t>constant</a:t>
            </a:r>
            <a:r>
              <a:rPr lang="en-GB" dirty="0" smtClean="0"/>
              <a:t> OR</a:t>
            </a:r>
          </a:p>
          <a:p>
            <a:pPr lvl="1"/>
            <a:r>
              <a:rPr lang="en-GB" dirty="0" smtClean="0"/>
              <a:t>the </a:t>
            </a:r>
            <a:r>
              <a:rPr lang="en-GB" dirty="0" smtClean="0">
                <a:solidFill>
                  <a:srgbClr val="FF0000"/>
                </a:solidFill>
              </a:rPr>
              <a:t># of internal vertices</a:t>
            </a:r>
            <a:r>
              <a:rPr lang="en-GB" dirty="0" smtClean="0"/>
              <a:t> is bounded by a </a:t>
            </a:r>
            <a:r>
              <a:rPr lang="en-GB" dirty="0" smtClean="0">
                <a:solidFill>
                  <a:schemeClr val="accent1"/>
                </a:solidFill>
              </a:rPr>
              <a:t>constant</a:t>
            </a:r>
          </a:p>
          <a:p>
            <a:pPr lvl="1"/>
            <a:r>
              <a:rPr lang="en-GB" dirty="0" smtClean="0"/>
              <a:t>hardness for </a:t>
            </a:r>
            <a:r>
              <a:rPr lang="en-GB" dirty="0" smtClean="0">
                <a:solidFill>
                  <a:schemeClr val="accent1"/>
                </a:solidFill>
              </a:rPr>
              <a:t>general</a:t>
            </a:r>
            <a:r>
              <a:rPr lang="en-GB" dirty="0" smtClean="0"/>
              <a:t> trees (even with bounded diameter/degree) </a:t>
            </a:r>
            <a:r>
              <a:rPr lang="en-GB" dirty="0" smtClean="0">
                <a:solidFill>
                  <a:srgbClr val="00B050"/>
                </a:solidFill>
              </a:rPr>
              <a:t>[Yu, Chan, E.’13, Peters, E.’16]</a:t>
            </a:r>
          </a:p>
          <a:p>
            <a:r>
              <a:rPr lang="en-GB" dirty="0" smtClean="0"/>
              <a:t>Recall that we can check if a profile is </a:t>
            </a:r>
            <a:br>
              <a:rPr lang="en-GB" dirty="0" smtClean="0"/>
            </a:br>
            <a:r>
              <a:rPr lang="en-GB" dirty="0" smtClean="0"/>
              <a:t>SP on a </a:t>
            </a:r>
            <a:r>
              <a:rPr lang="en-GB" dirty="0" smtClean="0">
                <a:solidFill>
                  <a:schemeClr val="accent1"/>
                </a:solidFill>
              </a:rPr>
              <a:t>“nice”</a:t>
            </a:r>
            <a:r>
              <a:rPr lang="en-GB" dirty="0" smtClean="0"/>
              <a:t> tree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6192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Exploiting SP/SC Preferences: </a:t>
            </a:r>
            <a:br>
              <a:rPr lang="en-US" dirty="0" smtClean="0">
                <a:solidFill>
                  <a:schemeClr val="tx2"/>
                </a:solidFill>
              </a:rPr>
            </a:br>
            <a:r>
              <a:rPr lang="en-US" dirty="0" smtClean="0">
                <a:solidFill>
                  <a:schemeClr val="tx2"/>
                </a:solidFill>
              </a:rPr>
              <a:t>Beyond Winner Determination 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852" y="1484784"/>
            <a:ext cx="8712968" cy="5256584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“Nice” </a:t>
            </a:r>
            <a:r>
              <a:rPr lang="en-US" dirty="0" smtClean="0">
                <a:solidFill>
                  <a:srgbClr val="FF0000"/>
                </a:solidFill>
              </a:rPr>
              <a:t>equilibria</a:t>
            </a:r>
            <a:r>
              <a:rPr lang="en-US" dirty="0" smtClean="0"/>
              <a:t> of plurality voting </a:t>
            </a:r>
            <a:br>
              <a:rPr lang="en-US" dirty="0" smtClean="0"/>
            </a:br>
            <a:r>
              <a:rPr lang="en-US" sz="2800" dirty="0" smtClean="0">
                <a:solidFill>
                  <a:srgbClr val="00B050"/>
                </a:solidFill>
              </a:rPr>
              <a:t>[E. Markakis, Obraztsova, </a:t>
            </a:r>
            <a:r>
              <a:rPr lang="en-US" sz="2800" dirty="0" err="1" smtClean="0">
                <a:solidFill>
                  <a:srgbClr val="00B050"/>
                </a:solidFill>
              </a:rPr>
              <a:t>Skowron</a:t>
            </a:r>
            <a:r>
              <a:rPr lang="en-US" sz="2800" dirty="0" smtClean="0">
                <a:solidFill>
                  <a:srgbClr val="00B050"/>
                </a:solidFill>
              </a:rPr>
              <a:t>, AAMAS’16]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Manipulation/control/bribery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sz="2800" dirty="0" smtClean="0">
                <a:solidFill>
                  <a:srgbClr val="00B050"/>
                </a:solidFill>
              </a:rPr>
              <a:t>[papers by </a:t>
            </a:r>
            <a:r>
              <a:rPr lang="en-US" sz="2800" dirty="0" err="1" smtClean="0">
                <a:solidFill>
                  <a:srgbClr val="00B050"/>
                </a:solidFill>
              </a:rPr>
              <a:t>Faliszewski</a:t>
            </a:r>
            <a:r>
              <a:rPr lang="en-US" sz="2800" dirty="0" smtClean="0">
                <a:solidFill>
                  <a:srgbClr val="00B050"/>
                </a:solidFill>
              </a:rPr>
              <a:t>, E. </a:t>
            </a:r>
            <a:r>
              <a:rPr lang="en-US" sz="2800" dirty="0" err="1" smtClean="0">
                <a:solidFill>
                  <a:srgbClr val="00B050"/>
                </a:solidFill>
              </a:rPr>
              <a:t>Hemaspaandra</a:t>
            </a:r>
            <a:r>
              <a:rPr lang="en-US" sz="2800" dirty="0" smtClean="0">
                <a:solidFill>
                  <a:srgbClr val="00B050"/>
                </a:solidFill>
              </a:rPr>
              <a:t>, L. </a:t>
            </a:r>
            <a:r>
              <a:rPr lang="en-US" sz="2800" dirty="0" err="1" smtClean="0">
                <a:solidFill>
                  <a:srgbClr val="00B050"/>
                </a:solidFill>
              </a:rPr>
              <a:t>Hemaspaandra</a:t>
            </a:r>
            <a:r>
              <a:rPr lang="en-US" sz="2800" dirty="0" smtClean="0">
                <a:solidFill>
                  <a:srgbClr val="00B050"/>
                </a:solidFill>
              </a:rPr>
              <a:t> et al.]</a:t>
            </a:r>
            <a:endParaRPr lang="en-US" sz="2800" dirty="0">
              <a:solidFill>
                <a:srgbClr val="00B050"/>
              </a:solidFill>
            </a:endParaRPr>
          </a:p>
          <a:p>
            <a:r>
              <a:rPr lang="en-US" dirty="0" smtClean="0"/>
              <a:t>Preference </a:t>
            </a:r>
            <a:r>
              <a:rPr lang="en-US" dirty="0" smtClean="0">
                <a:solidFill>
                  <a:srgbClr val="FF0000"/>
                </a:solidFill>
              </a:rPr>
              <a:t>elicitation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sz="2800" dirty="0" smtClean="0">
                <a:solidFill>
                  <a:srgbClr val="00B050"/>
                </a:solidFill>
              </a:rPr>
              <a:t>[</a:t>
            </a:r>
            <a:r>
              <a:rPr lang="en-US" sz="2800" dirty="0" err="1" smtClean="0">
                <a:solidFill>
                  <a:srgbClr val="00B050"/>
                </a:solidFill>
              </a:rPr>
              <a:t>Conitzer</a:t>
            </a:r>
            <a:r>
              <a:rPr lang="en-US" sz="2800" dirty="0" smtClean="0">
                <a:solidFill>
                  <a:srgbClr val="00B050"/>
                </a:solidFill>
              </a:rPr>
              <a:t> AAMAS’07/JAIR’09, </a:t>
            </a:r>
            <a:r>
              <a:rPr lang="en-US" sz="2800" dirty="0" err="1" smtClean="0">
                <a:solidFill>
                  <a:srgbClr val="00B050"/>
                </a:solidFill>
              </a:rPr>
              <a:t>Dey</a:t>
            </a:r>
            <a:r>
              <a:rPr lang="en-US" sz="2800" dirty="0" smtClean="0">
                <a:solidFill>
                  <a:srgbClr val="00B050"/>
                </a:solidFill>
              </a:rPr>
              <a:t>, </a:t>
            </a:r>
            <a:r>
              <a:rPr lang="en-US" sz="2800" dirty="0" err="1" smtClean="0">
                <a:solidFill>
                  <a:srgbClr val="00B050"/>
                </a:solidFill>
              </a:rPr>
              <a:t>Misra</a:t>
            </a:r>
            <a:r>
              <a:rPr lang="en-US" sz="2800" dirty="0" smtClean="0">
                <a:solidFill>
                  <a:srgbClr val="00B050"/>
                </a:solidFill>
              </a:rPr>
              <a:t>, IJCAI’16x2</a:t>
            </a:r>
            <a:r>
              <a:rPr lang="en-US" sz="2800" dirty="0" smtClean="0">
                <a:solidFill>
                  <a:srgbClr val="00B050"/>
                </a:solidFill>
              </a:rPr>
              <a:t>]</a:t>
            </a:r>
          </a:p>
          <a:p>
            <a:r>
              <a:rPr lang="en-US" dirty="0" smtClean="0"/>
              <a:t>Distributed resource </a:t>
            </a:r>
            <a:r>
              <a:rPr lang="en-US" dirty="0" smtClean="0">
                <a:solidFill>
                  <a:srgbClr val="FF0000"/>
                </a:solidFill>
              </a:rPr>
              <a:t>allocation</a:t>
            </a:r>
            <a:r>
              <a:rPr lang="en-US" sz="2800" dirty="0" smtClean="0">
                <a:solidFill>
                  <a:srgbClr val="00B050"/>
                </a:solidFill>
              </a:rPr>
              <a:t/>
            </a:r>
            <a:br>
              <a:rPr lang="en-US" sz="2800" dirty="0" smtClean="0">
                <a:solidFill>
                  <a:srgbClr val="00B050"/>
                </a:solidFill>
              </a:rPr>
            </a:br>
            <a:r>
              <a:rPr lang="en-US" sz="2800" dirty="0" smtClean="0">
                <a:solidFill>
                  <a:srgbClr val="00B050"/>
                </a:solidFill>
              </a:rPr>
              <a:t>[</a:t>
            </a:r>
            <a:r>
              <a:rPr lang="en-US" sz="2800" dirty="0" err="1" smtClean="0">
                <a:solidFill>
                  <a:srgbClr val="00B050"/>
                </a:solidFill>
              </a:rPr>
              <a:t>Damamme</a:t>
            </a:r>
            <a:r>
              <a:rPr lang="en-US" sz="2800" dirty="0" smtClean="0">
                <a:solidFill>
                  <a:srgbClr val="00B050"/>
                </a:solidFill>
              </a:rPr>
              <a:t>, </a:t>
            </a:r>
            <a:r>
              <a:rPr lang="en-US" sz="2800" dirty="0" err="1" smtClean="0">
                <a:solidFill>
                  <a:srgbClr val="00B050"/>
                </a:solidFill>
              </a:rPr>
              <a:t>Beynier</a:t>
            </a:r>
            <a:r>
              <a:rPr lang="en-US" sz="2800" dirty="0" smtClean="0">
                <a:solidFill>
                  <a:srgbClr val="00B050"/>
                </a:solidFill>
              </a:rPr>
              <a:t>, </a:t>
            </a:r>
            <a:r>
              <a:rPr lang="en-US" sz="2800" dirty="0" err="1" smtClean="0">
                <a:solidFill>
                  <a:srgbClr val="00B050"/>
                </a:solidFill>
              </a:rPr>
              <a:t>Chevaleyre</a:t>
            </a:r>
            <a:r>
              <a:rPr lang="en-US" sz="2800" dirty="0" smtClean="0">
                <a:solidFill>
                  <a:srgbClr val="00B050"/>
                </a:solidFill>
              </a:rPr>
              <a:t>, </a:t>
            </a:r>
            <a:r>
              <a:rPr lang="en-US" sz="2800" dirty="0" err="1" smtClean="0">
                <a:solidFill>
                  <a:srgbClr val="00B050"/>
                </a:solidFill>
              </a:rPr>
              <a:t>Maudet</a:t>
            </a:r>
            <a:r>
              <a:rPr lang="en-US" sz="2800" dirty="0" smtClean="0">
                <a:solidFill>
                  <a:srgbClr val="00B050"/>
                </a:solidFill>
              </a:rPr>
              <a:t>, AAMAS’15]</a:t>
            </a:r>
            <a:endParaRPr lang="en-US" sz="2800" dirty="0" smtClean="0">
              <a:solidFill>
                <a:srgbClr val="00B050"/>
              </a:solidFill>
            </a:endParaRPr>
          </a:p>
          <a:p>
            <a:r>
              <a:rPr lang="en-US" dirty="0" smtClean="0"/>
              <a:t>... but also some </a:t>
            </a:r>
            <a:r>
              <a:rPr lang="en-US" dirty="0" smtClean="0">
                <a:solidFill>
                  <a:schemeClr val="accent1"/>
                </a:solidFill>
              </a:rPr>
              <a:t>NP-hardness </a:t>
            </a:r>
            <a:r>
              <a:rPr lang="en-US" dirty="0" smtClean="0"/>
              <a:t>results </a:t>
            </a:r>
            <a:r>
              <a:rPr lang="en-US" sz="2800" dirty="0" smtClean="0">
                <a:solidFill>
                  <a:srgbClr val="006600"/>
                </a:solidFill>
              </a:rPr>
              <a:t/>
            </a:r>
            <a:br>
              <a:rPr lang="en-US" sz="2800" dirty="0" smtClean="0">
                <a:solidFill>
                  <a:srgbClr val="006600"/>
                </a:solidFill>
              </a:rPr>
            </a:br>
            <a:r>
              <a:rPr lang="en-US" sz="2800" dirty="0" smtClean="0">
                <a:solidFill>
                  <a:srgbClr val="00B050"/>
                </a:solidFill>
              </a:rPr>
              <a:t>[Walsh’07, </a:t>
            </a:r>
            <a:r>
              <a:rPr lang="en-US" sz="2800" smtClean="0">
                <a:solidFill>
                  <a:srgbClr val="00B050"/>
                </a:solidFill>
              </a:rPr>
              <a:t>..., </a:t>
            </a:r>
            <a:r>
              <a:rPr lang="en-US" sz="2800" smtClean="0">
                <a:solidFill>
                  <a:srgbClr val="00B050"/>
                </a:solidFill>
              </a:rPr>
              <a:t/>
            </a:r>
            <a:br>
              <a:rPr lang="en-US" sz="2800" smtClean="0">
                <a:solidFill>
                  <a:srgbClr val="00B050"/>
                </a:solidFill>
              </a:rPr>
            </a:br>
            <a:r>
              <a:rPr lang="en-US" sz="2800" smtClean="0">
                <a:solidFill>
                  <a:srgbClr val="00B050"/>
                </a:solidFill>
              </a:rPr>
              <a:t>Faliszewski</a:t>
            </a:r>
            <a:r>
              <a:rPr lang="en-US" sz="2800" dirty="0" smtClean="0">
                <a:solidFill>
                  <a:srgbClr val="00B050"/>
                </a:solidFill>
              </a:rPr>
              <a:t>, </a:t>
            </a:r>
            <a:r>
              <a:rPr lang="en-US" sz="2800" dirty="0" err="1" smtClean="0">
                <a:solidFill>
                  <a:srgbClr val="00B050"/>
                </a:solidFill>
              </a:rPr>
              <a:t>Gourves</a:t>
            </a:r>
            <a:r>
              <a:rPr lang="en-US" sz="2800" dirty="0" smtClean="0">
                <a:solidFill>
                  <a:srgbClr val="00B050"/>
                </a:solidFill>
              </a:rPr>
              <a:t>, Lang, </a:t>
            </a:r>
            <a:r>
              <a:rPr lang="en-US" sz="2800" dirty="0" err="1" smtClean="0">
                <a:solidFill>
                  <a:srgbClr val="00B050"/>
                </a:solidFill>
              </a:rPr>
              <a:t>Lesca</a:t>
            </a:r>
            <a:r>
              <a:rPr lang="en-US" sz="2800" dirty="0" smtClean="0">
                <a:solidFill>
                  <a:srgbClr val="00B050"/>
                </a:solidFill>
              </a:rPr>
              <a:t>, </a:t>
            </a:r>
            <a:r>
              <a:rPr lang="en-US" sz="2800" dirty="0" err="1" smtClean="0">
                <a:solidFill>
                  <a:srgbClr val="00B050"/>
                </a:solidFill>
              </a:rPr>
              <a:t>Monnot</a:t>
            </a:r>
            <a:r>
              <a:rPr lang="en-US" sz="2800" dirty="0" smtClean="0">
                <a:solidFill>
                  <a:srgbClr val="00B050"/>
                </a:solidFill>
              </a:rPr>
              <a:t>, IJCAI’16]</a:t>
            </a:r>
          </a:p>
        </p:txBody>
      </p:sp>
    </p:spTree>
    <p:extLst>
      <p:ext uri="{BB962C8B-B14F-4D97-AF65-F5344CB8AC3E}">
        <p14:creationId xmlns:p14="http://schemas.microsoft.com/office/powerpoint/2010/main" val="2984076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tx2"/>
                </a:solidFill>
              </a:rPr>
              <a:t>Almost SP/SC Preferences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Preferences that can be made </a:t>
            </a:r>
            <a:r>
              <a:rPr lang="en-GB" dirty="0" smtClean="0">
                <a:solidFill>
                  <a:schemeClr val="accent1"/>
                </a:solidFill>
              </a:rPr>
              <a:t>SP/SC</a:t>
            </a:r>
            <a:r>
              <a:rPr lang="en-GB" dirty="0" smtClean="0"/>
              <a:t> by</a:t>
            </a:r>
          </a:p>
          <a:p>
            <a:pPr lvl="1"/>
            <a:r>
              <a:rPr lang="en-GB" dirty="0" smtClean="0">
                <a:solidFill>
                  <a:srgbClr val="FF0000"/>
                </a:solidFill>
              </a:rPr>
              <a:t>deleting</a:t>
            </a:r>
            <a:r>
              <a:rPr lang="en-GB" dirty="0" smtClean="0"/>
              <a:t> a few </a:t>
            </a:r>
            <a:r>
              <a:rPr lang="en-GB" dirty="0" smtClean="0">
                <a:solidFill>
                  <a:srgbClr val="FF0000"/>
                </a:solidFill>
              </a:rPr>
              <a:t>voters</a:t>
            </a:r>
            <a:r>
              <a:rPr lang="en-GB" dirty="0" smtClean="0"/>
              <a:t> or </a:t>
            </a:r>
            <a:r>
              <a:rPr lang="en-GB" dirty="0" smtClean="0">
                <a:solidFill>
                  <a:srgbClr val="FF0000"/>
                </a:solidFill>
              </a:rPr>
              <a:t>candidates</a:t>
            </a:r>
            <a:r>
              <a:rPr lang="en-GB" dirty="0" smtClean="0"/>
              <a:t>,</a:t>
            </a:r>
          </a:p>
          <a:p>
            <a:pPr lvl="1"/>
            <a:r>
              <a:rPr lang="en-GB" dirty="0" smtClean="0">
                <a:solidFill>
                  <a:srgbClr val="FF0000"/>
                </a:solidFill>
              </a:rPr>
              <a:t>swapping</a:t>
            </a:r>
            <a:r>
              <a:rPr lang="en-GB" dirty="0" smtClean="0"/>
              <a:t> a few pairs of </a:t>
            </a:r>
            <a:r>
              <a:rPr lang="en-GB" dirty="0" smtClean="0">
                <a:solidFill>
                  <a:srgbClr val="FF0000"/>
                </a:solidFill>
              </a:rPr>
              <a:t>candidates</a:t>
            </a:r>
            <a:r>
              <a:rPr lang="en-GB" dirty="0" smtClean="0"/>
              <a:t>, etc.</a:t>
            </a:r>
          </a:p>
          <a:p>
            <a:r>
              <a:rPr lang="en-GB" dirty="0" smtClean="0"/>
              <a:t>Finding distance to </a:t>
            </a:r>
            <a:r>
              <a:rPr lang="en-GB" dirty="0" smtClean="0">
                <a:solidFill>
                  <a:schemeClr val="accent1"/>
                </a:solidFill>
              </a:rPr>
              <a:t>SP/SC</a:t>
            </a:r>
          </a:p>
          <a:p>
            <a:pPr lvl="1"/>
            <a:r>
              <a:rPr lang="en-GB" dirty="0" smtClean="0"/>
              <a:t>is typically (though not always!) </a:t>
            </a:r>
            <a:r>
              <a:rPr lang="en-GB" dirty="0" smtClean="0">
                <a:solidFill>
                  <a:srgbClr val="FF0000"/>
                </a:solidFill>
              </a:rPr>
              <a:t>NP-hard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sz="2600" dirty="0" smtClean="0">
                <a:solidFill>
                  <a:srgbClr val="00B050"/>
                </a:solidFill>
              </a:rPr>
              <a:t>[</a:t>
            </a:r>
            <a:r>
              <a:rPr lang="en-GB" sz="2600" dirty="0" err="1" smtClean="0">
                <a:solidFill>
                  <a:srgbClr val="00B050"/>
                </a:solidFill>
              </a:rPr>
              <a:t>Erdelyi</a:t>
            </a:r>
            <a:r>
              <a:rPr lang="en-GB" sz="2600" dirty="0" smtClean="0">
                <a:solidFill>
                  <a:srgbClr val="00B050"/>
                </a:solidFill>
              </a:rPr>
              <a:t>, </a:t>
            </a:r>
            <a:r>
              <a:rPr lang="en-GB" sz="2600" dirty="0" err="1" smtClean="0">
                <a:solidFill>
                  <a:srgbClr val="00B050"/>
                </a:solidFill>
              </a:rPr>
              <a:t>Lackner</a:t>
            </a:r>
            <a:r>
              <a:rPr lang="en-GB" sz="2600" dirty="0" smtClean="0">
                <a:solidFill>
                  <a:srgbClr val="00B050"/>
                </a:solidFill>
              </a:rPr>
              <a:t>, </a:t>
            </a:r>
            <a:r>
              <a:rPr lang="en-GB" sz="2600" dirty="0" err="1" smtClean="0">
                <a:solidFill>
                  <a:srgbClr val="00B050"/>
                </a:solidFill>
              </a:rPr>
              <a:t>Pfandler</a:t>
            </a:r>
            <a:r>
              <a:rPr lang="en-GB" sz="2600" dirty="0" smtClean="0">
                <a:solidFill>
                  <a:srgbClr val="00B050"/>
                </a:solidFill>
              </a:rPr>
              <a:t>, AAAI’13, </a:t>
            </a:r>
            <a:r>
              <a:rPr lang="en-GB" sz="2600" dirty="0" err="1" smtClean="0">
                <a:solidFill>
                  <a:srgbClr val="00B050"/>
                </a:solidFill>
              </a:rPr>
              <a:t>Bredereck</a:t>
            </a:r>
            <a:r>
              <a:rPr lang="en-GB" sz="2600" dirty="0" smtClean="0">
                <a:solidFill>
                  <a:srgbClr val="00B050"/>
                </a:solidFill>
              </a:rPr>
              <a:t>, Chen, </a:t>
            </a:r>
            <a:r>
              <a:rPr lang="en-GB" sz="2600" dirty="0" err="1" smtClean="0">
                <a:solidFill>
                  <a:srgbClr val="00B050"/>
                </a:solidFill>
              </a:rPr>
              <a:t>Woeginger</a:t>
            </a:r>
            <a:r>
              <a:rPr lang="en-GB" sz="2600" dirty="0" smtClean="0">
                <a:solidFill>
                  <a:srgbClr val="00B050"/>
                </a:solidFill>
              </a:rPr>
              <a:t>, IJCAI’13, </a:t>
            </a:r>
            <a:r>
              <a:rPr lang="en-GB" sz="2600" dirty="0" err="1" smtClean="0">
                <a:solidFill>
                  <a:srgbClr val="00B050"/>
                </a:solidFill>
              </a:rPr>
              <a:t>Cornaz</a:t>
            </a:r>
            <a:r>
              <a:rPr lang="en-GB" sz="2600" dirty="0" smtClean="0">
                <a:solidFill>
                  <a:srgbClr val="00B050"/>
                </a:solidFill>
              </a:rPr>
              <a:t>, </a:t>
            </a:r>
            <a:r>
              <a:rPr lang="en-GB" sz="2600" dirty="0" err="1" smtClean="0">
                <a:solidFill>
                  <a:srgbClr val="00B050"/>
                </a:solidFill>
              </a:rPr>
              <a:t>Galand</a:t>
            </a:r>
            <a:r>
              <a:rPr lang="en-GB" sz="2600" dirty="0" smtClean="0">
                <a:solidFill>
                  <a:srgbClr val="00B050"/>
                </a:solidFill>
              </a:rPr>
              <a:t>, </a:t>
            </a:r>
            <a:r>
              <a:rPr lang="en-GB" sz="2600" dirty="0" err="1" smtClean="0">
                <a:solidFill>
                  <a:srgbClr val="00B050"/>
                </a:solidFill>
              </a:rPr>
              <a:t>Spanjaard</a:t>
            </a:r>
            <a:r>
              <a:rPr lang="en-GB" sz="2600" dirty="0" smtClean="0">
                <a:solidFill>
                  <a:srgbClr val="00B050"/>
                </a:solidFill>
              </a:rPr>
              <a:t>, ECAI’12]</a:t>
            </a:r>
          </a:p>
          <a:p>
            <a:pPr lvl="1"/>
            <a:r>
              <a:rPr lang="en-GB" dirty="0" smtClean="0"/>
              <a:t>but can be approximated well </a:t>
            </a:r>
            <a:br>
              <a:rPr lang="en-GB" dirty="0" smtClean="0"/>
            </a:br>
            <a:r>
              <a:rPr lang="en-GB" sz="2600" dirty="0" smtClean="0">
                <a:solidFill>
                  <a:srgbClr val="00B050"/>
                </a:solidFill>
              </a:rPr>
              <a:t>[Elkind, </a:t>
            </a:r>
            <a:r>
              <a:rPr lang="en-GB" sz="2600" dirty="0" err="1" smtClean="0">
                <a:solidFill>
                  <a:srgbClr val="00B050"/>
                </a:solidFill>
              </a:rPr>
              <a:t>Lackner</a:t>
            </a:r>
            <a:r>
              <a:rPr lang="en-GB" sz="2600" dirty="0" smtClean="0">
                <a:solidFill>
                  <a:srgbClr val="00B050"/>
                </a:solidFill>
              </a:rPr>
              <a:t>, AAAI’14]</a:t>
            </a:r>
          </a:p>
          <a:p>
            <a:r>
              <a:rPr lang="en-GB" dirty="0" smtClean="0"/>
              <a:t>“</a:t>
            </a:r>
            <a:r>
              <a:rPr lang="en-GB" dirty="0" smtClean="0">
                <a:solidFill>
                  <a:schemeClr val="accent1"/>
                </a:solidFill>
              </a:rPr>
              <a:t>almost SP/SC</a:t>
            </a:r>
            <a:r>
              <a:rPr lang="en-GB" dirty="0" smtClean="0"/>
              <a:t>” can be exploited </a:t>
            </a:r>
            <a:br>
              <a:rPr lang="en-GB" dirty="0" smtClean="0"/>
            </a:br>
            <a:r>
              <a:rPr lang="en-GB" sz="2600" dirty="0" smtClean="0">
                <a:solidFill>
                  <a:srgbClr val="00B050"/>
                </a:solidFill>
              </a:rPr>
              <a:t>[</a:t>
            </a:r>
            <a:r>
              <a:rPr lang="en-GB" sz="2600" dirty="0" err="1" smtClean="0">
                <a:solidFill>
                  <a:srgbClr val="00B050"/>
                </a:solidFill>
              </a:rPr>
              <a:t>Faliszewski</a:t>
            </a:r>
            <a:r>
              <a:rPr lang="en-GB" sz="2600" dirty="0" smtClean="0">
                <a:solidFill>
                  <a:srgbClr val="00B050"/>
                </a:solidFill>
              </a:rPr>
              <a:t>, </a:t>
            </a:r>
            <a:r>
              <a:rPr lang="en-GB" sz="2600" dirty="0" err="1" smtClean="0">
                <a:solidFill>
                  <a:srgbClr val="00B050"/>
                </a:solidFill>
              </a:rPr>
              <a:t>Hemaspaandra</a:t>
            </a:r>
            <a:r>
              <a:rPr lang="en-GB" sz="2600" dirty="0" smtClean="0">
                <a:solidFill>
                  <a:srgbClr val="00B050"/>
                </a:solidFill>
              </a:rPr>
              <a:t>, </a:t>
            </a:r>
            <a:r>
              <a:rPr lang="en-GB" sz="2600" dirty="0" err="1" smtClean="0">
                <a:solidFill>
                  <a:srgbClr val="00B050"/>
                </a:solidFill>
              </a:rPr>
              <a:t>Hemaspaandra</a:t>
            </a:r>
            <a:r>
              <a:rPr lang="en-GB" sz="2600" dirty="0" smtClean="0">
                <a:solidFill>
                  <a:srgbClr val="00B050"/>
                </a:solidFill>
              </a:rPr>
              <a:t>, TARK’11/AIJ’14, multiple papers by Yang and </a:t>
            </a:r>
            <a:r>
              <a:rPr lang="en-GB" sz="2600" dirty="0" err="1" smtClean="0">
                <a:solidFill>
                  <a:srgbClr val="00B050"/>
                </a:solidFill>
              </a:rPr>
              <a:t>Guo</a:t>
            </a:r>
            <a:r>
              <a:rPr lang="en-GB" sz="2600" dirty="0" smtClean="0">
                <a:solidFill>
                  <a:srgbClr val="00B050"/>
                </a:solidFill>
              </a:rPr>
              <a:t>, etc.]</a:t>
            </a:r>
            <a:endParaRPr lang="en-GB" sz="26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1349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Dichotomous Preferences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Dichotomous (binary, approval)</a:t>
            </a:r>
            <a:br>
              <a:rPr lang="en-US" dirty="0" smtClean="0"/>
            </a:br>
            <a:r>
              <a:rPr lang="en-US" dirty="0" smtClean="0"/>
              <a:t>preferences </a:t>
            </a:r>
          </a:p>
          <a:p>
            <a:endParaRPr lang="en-US" dirty="0" smtClean="0"/>
          </a:p>
          <a:p>
            <a:r>
              <a:rPr lang="en-US" dirty="0" smtClean="0"/>
              <a:t>A set of alternatives </a:t>
            </a:r>
            <a:r>
              <a:rPr lang="en-US" dirty="0" smtClean="0">
                <a:solidFill>
                  <a:schemeClr val="accent1"/>
                </a:solidFill>
                <a:latin typeface="Brush Script MT" panose="03060802040406070304" pitchFamily="66" charset="0"/>
              </a:rPr>
              <a:t>C</a:t>
            </a:r>
          </a:p>
          <a:p>
            <a:endParaRPr lang="en-US" dirty="0" smtClean="0">
              <a:solidFill>
                <a:schemeClr val="accent1"/>
              </a:solidFill>
            </a:endParaRPr>
          </a:p>
          <a:p>
            <a:r>
              <a:rPr lang="en-US" dirty="0" smtClean="0">
                <a:solidFill>
                  <a:schemeClr val="accent1"/>
                </a:solidFill>
              </a:rPr>
              <a:t>n</a:t>
            </a:r>
            <a:r>
              <a:rPr lang="en-US" dirty="0" smtClean="0"/>
              <a:t> voters </a:t>
            </a:r>
            <a:r>
              <a:rPr lang="en-US" dirty="0" smtClean="0">
                <a:solidFill>
                  <a:schemeClr val="accent1"/>
                </a:solidFill>
              </a:rPr>
              <a:t>{1, … , n}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Each voter </a:t>
            </a:r>
            <a:r>
              <a:rPr lang="en-US" dirty="0" smtClean="0">
                <a:solidFill>
                  <a:srgbClr val="FF0000"/>
                </a:solidFill>
              </a:rPr>
              <a:t>approves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a subset of candidates </a:t>
            </a:r>
            <a:r>
              <a:rPr lang="en-US" dirty="0" smtClean="0">
                <a:solidFill>
                  <a:schemeClr val="accent1"/>
                </a:solidFill>
                <a:latin typeface="Brush Script MT" panose="03060802040406070304" pitchFamily="66" charset="0"/>
              </a:rPr>
              <a:t>A</a:t>
            </a:r>
            <a:r>
              <a:rPr lang="en-US" baseline="-25000" dirty="0" smtClean="0">
                <a:solidFill>
                  <a:schemeClr val="accent1"/>
                </a:solidFill>
              </a:rPr>
              <a:t>i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smtClean="0">
                <a:solidFill>
                  <a:schemeClr val="accent1"/>
                </a:solidFill>
                <a:sym typeface="Symbol"/>
              </a:rPr>
              <a:t> </a:t>
            </a:r>
            <a:r>
              <a:rPr lang="en-US" dirty="0" smtClean="0">
                <a:solidFill>
                  <a:schemeClr val="accent1"/>
                </a:solidFill>
                <a:latin typeface="Brush Script MT" panose="03060802040406070304" pitchFamily="66" charset="0"/>
                <a:sym typeface="Symbol"/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555163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Research Questions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20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How can we define </a:t>
            </a:r>
            <a:r>
              <a:rPr lang="en-US" dirty="0" smtClean="0">
                <a:solidFill>
                  <a:srgbClr val="FF0000"/>
                </a:solidFill>
              </a:rPr>
              <a:t>analogues</a:t>
            </a:r>
            <a:r>
              <a:rPr lang="en-US" dirty="0" smtClean="0"/>
              <a:t> of </a:t>
            </a:r>
            <a:br>
              <a:rPr lang="en-US" dirty="0" smtClean="0"/>
            </a:br>
            <a:r>
              <a:rPr lang="en-US" dirty="0" smtClean="0">
                <a:solidFill>
                  <a:schemeClr val="accent1"/>
                </a:solidFill>
              </a:rPr>
              <a:t>SP/SC</a:t>
            </a:r>
            <a:r>
              <a:rPr lang="en-US" dirty="0" smtClean="0"/>
              <a:t> domains for dichotomous preferences?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Can we </a:t>
            </a:r>
            <a:r>
              <a:rPr lang="en-US" dirty="0" smtClean="0">
                <a:solidFill>
                  <a:srgbClr val="FF0000"/>
                </a:solidFill>
              </a:rPr>
              <a:t>recognize </a:t>
            </a:r>
            <a:r>
              <a:rPr lang="en-US" dirty="0" smtClean="0"/>
              <a:t>preferences in these restricted domains?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Can we </a:t>
            </a:r>
            <a:r>
              <a:rPr lang="en-US" dirty="0" smtClean="0">
                <a:solidFill>
                  <a:srgbClr val="FF0000"/>
                </a:solidFill>
              </a:rPr>
              <a:t>exploit</a:t>
            </a:r>
            <a:r>
              <a:rPr lang="en-US" dirty="0" smtClean="0"/>
              <a:t> these restrictions to get efficient </a:t>
            </a:r>
            <a:r>
              <a:rPr lang="en-US" dirty="0" smtClean="0">
                <a:solidFill>
                  <a:schemeClr val="accent1"/>
                </a:solidFill>
              </a:rPr>
              <a:t>algorithms</a:t>
            </a:r>
            <a:r>
              <a:rPr lang="en-US" dirty="0" smtClean="0"/>
              <a:t>? </a:t>
            </a:r>
            <a:br>
              <a:rPr lang="en-US" dirty="0" smtClean="0"/>
            </a:br>
            <a:r>
              <a:rPr lang="en-US" dirty="0" smtClean="0">
                <a:solidFill>
                  <a:srgbClr val="00B050"/>
                </a:solidFill>
              </a:rPr>
              <a:t>[E., </a:t>
            </a:r>
            <a:r>
              <a:rPr lang="en-US" dirty="0" err="1" smtClean="0">
                <a:solidFill>
                  <a:srgbClr val="00B050"/>
                </a:solidFill>
              </a:rPr>
              <a:t>Lackner</a:t>
            </a:r>
            <a:r>
              <a:rPr lang="en-US" dirty="0" smtClean="0">
                <a:solidFill>
                  <a:srgbClr val="00B050"/>
                </a:solidFill>
              </a:rPr>
              <a:t>, IJCAI’15]</a:t>
            </a:r>
          </a:p>
        </p:txBody>
      </p:sp>
    </p:spTree>
    <p:extLst>
      <p:ext uri="{BB962C8B-B14F-4D97-AF65-F5344CB8AC3E}">
        <p14:creationId xmlns:p14="http://schemas.microsoft.com/office/powerpoint/2010/main" val="2126535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476672"/>
            <a:ext cx="8964488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Definitions: CI </a:t>
            </a:r>
            <a:br>
              <a:rPr lang="en-US" dirty="0" smtClean="0">
                <a:solidFill>
                  <a:schemeClr val="tx2"/>
                </a:solidFill>
              </a:rPr>
            </a:b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Candidate Interval (CI):</a:t>
            </a:r>
            <a:br>
              <a:rPr lang="en-US" dirty="0" smtClean="0"/>
            </a:br>
            <a:r>
              <a:rPr lang="en-US" dirty="0" smtClean="0">
                <a:solidFill>
                  <a:schemeClr val="accent1"/>
                </a:solidFill>
              </a:rPr>
              <a:t>candidates </a:t>
            </a:r>
            <a:r>
              <a:rPr lang="en-US" dirty="0" smtClean="0"/>
              <a:t>can be ordered so that each voter’s approved candidates form an </a:t>
            </a:r>
            <a:r>
              <a:rPr lang="en-US" dirty="0" smtClean="0">
                <a:solidFill>
                  <a:srgbClr val="FF0000"/>
                </a:solidFill>
              </a:rPr>
              <a:t>interval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cxnSp>
        <p:nvCxnSpPr>
          <p:cNvPr id="5" name="Straight Connector 4"/>
          <p:cNvCxnSpPr/>
          <p:nvPr/>
        </p:nvCxnSpPr>
        <p:spPr>
          <a:xfrm>
            <a:off x="1331640" y="5229200"/>
            <a:ext cx="6696744" cy="0"/>
          </a:xfrm>
          <a:prstGeom prst="line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1331640" y="4365104"/>
            <a:ext cx="2016224" cy="576064"/>
          </a:xfrm>
          <a:prstGeom prst="rect">
            <a:avLst/>
          </a:prstGeom>
          <a:solidFill>
            <a:schemeClr val="accent1">
              <a:alpha val="38000"/>
            </a:schemeClr>
          </a:solidFill>
          <a:ln w="127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331640" y="5229200"/>
            <a:ext cx="4219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A</a:t>
            </a:r>
            <a:endParaRPr lang="en-US" sz="3200" dirty="0" smtClean="0">
              <a:solidFill>
                <a:schemeClr val="accent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051720" y="5229200"/>
            <a:ext cx="40748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B</a:t>
            </a:r>
            <a:endParaRPr lang="en-US" sz="3200" dirty="0" smtClean="0">
              <a:solidFill>
                <a:schemeClr val="accent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995936" y="5229200"/>
            <a:ext cx="4379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D</a:t>
            </a:r>
            <a:endParaRPr lang="en-US" sz="3200" dirty="0" smtClean="0">
              <a:solidFill>
                <a:schemeClr val="accent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148064" y="5229200"/>
            <a:ext cx="38504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E</a:t>
            </a:r>
            <a:endParaRPr lang="en-US" sz="3200" dirty="0" smtClean="0">
              <a:solidFill>
                <a:schemeClr val="accent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300192" y="5229200"/>
            <a:ext cx="3738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F</a:t>
            </a:r>
            <a:endParaRPr lang="en-US" sz="3200" dirty="0" smtClean="0">
              <a:solidFill>
                <a:schemeClr val="accent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236296" y="5229200"/>
            <a:ext cx="44435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G</a:t>
            </a:r>
            <a:endParaRPr lang="en-US" sz="3200" dirty="0" smtClean="0">
              <a:solidFill>
                <a:schemeClr val="accent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771800" y="5229200"/>
            <a:ext cx="4042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C</a:t>
            </a:r>
            <a:endParaRPr lang="en-US" sz="3200" dirty="0" smtClean="0">
              <a:solidFill>
                <a:schemeClr val="accent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051720" y="3717032"/>
            <a:ext cx="3528392" cy="576064"/>
          </a:xfrm>
          <a:prstGeom prst="rect">
            <a:avLst/>
          </a:prstGeom>
          <a:solidFill>
            <a:srgbClr val="FF0000">
              <a:alpha val="38000"/>
            </a:srgbClr>
          </a:solidFill>
          <a:ln w="127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004048" y="4509120"/>
            <a:ext cx="2880320" cy="576064"/>
          </a:xfrm>
          <a:prstGeom prst="rect">
            <a:avLst/>
          </a:prstGeom>
          <a:solidFill>
            <a:srgbClr val="00B050">
              <a:alpha val="38000"/>
            </a:srgbClr>
          </a:solidFill>
          <a:ln w="12700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195736" y="4365104"/>
            <a:ext cx="4010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chemeClr val="tx2"/>
                </a:solidFill>
              </a:rPr>
              <a:t>u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779912" y="3717032"/>
            <a:ext cx="3706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v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228184" y="4509120"/>
            <a:ext cx="4780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00B050"/>
                </a:solidFill>
              </a:rPr>
              <a:t>w</a:t>
            </a:r>
          </a:p>
        </p:txBody>
      </p:sp>
    </p:spTree>
    <p:extLst>
      <p:ext uri="{BB962C8B-B14F-4D97-AF65-F5344CB8AC3E}">
        <p14:creationId xmlns:p14="http://schemas.microsoft.com/office/powerpoint/2010/main" val="3517033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Definitions: VI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Voter Interval (VI):</a:t>
            </a:r>
            <a:br>
              <a:rPr lang="en-US" dirty="0" smtClean="0"/>
            </a:br>
            <a:r>
              <a:rPr lang="en-US" dirty="0" smtClean="0">
                <a:solidFill>
                  <a:schemeClr val="accent1"/>
                </a:solidFill>
              </a:rPr>
              <a:t>voters </a:t>
            </a:r>
            <a:r>
              <a:rPr lang="en-US" dirty="0" smtClean="0"/>
              <a:t>can be ordered so that for each candidate the set of voters who approve her form an </a:t>
            </a:r>
            <a:r>
              <a:rPr lang="en-US" dirty="0" smtClean="0">
                <a:solidFill>
                  <a:srgbClr val="FF0000"/>
                </a:solidFill>
              </a:rPr>
              <a:t>interval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grpSp>
        <p:nvGrpSpPr>
          <p:cNvPr id="33" name="Group 32"/>
          <p:cNvGrpSpPr/>
          <p:nvPr/>
        </p:nvGrpSpPr>
        <p:grpSpPr>
          <a:xfrm>
            <a:off x="1187624" y="3789040"/>
            <a:ext cx="6696744" cy="2456983"/>
            <a:chOff x="1331640" y="3356992"/>
            <a:chExt cx="6696744" cy="2456983"/>
          </a:xfrm>
        </p:grpSpPr>
        <p:sp>
          <p:nvSpPr>
            <p:cNvPr id="6" name="Rectangle 5"/>
            <p:cNvSpPr/>
            <p:nvPr/>
          </p:nvSpPr>
          <p:spPr>
            <a:xfrm>
              <a:off x="1331640" y="4365104"/>
              <a:ext cx="2016224" cy="576064"/>
            </a:xfrm>
            <a:prstGeom prst="rect">
              <a:avLst/>
            </a:prstGeom>
            <a:solidFill>
              <a:schemeClr val="accent1">
                <a:alpha val="38000"/>
              </a:schemeClr>
            </a:solidFill>
            <a:ln w="12700">
              <a:solidFill>
                <a:schemeClr val="accent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2051720" y="3717032"/>
              <a:ext cx="3528392" cy="576064"/>
            </a:xfrm>
            <a:prstGeom prst="rect">
              <a:avLst/>
            </a:prstGeom>
            <a:solidFill>
              <a:srgbClr val="FF0000">
                <a:alpha val="38000"/>
              </a:srgbClr>
            </a:solidFill>
            <a:ln w="127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5004048" y="4509120"/>
              <a:ext cx="2880320" cy="576064"/>
            </a:xfrm>
            <a:prstGeom prst="rect">
              <a:avLst/>
            </a:prstGeom>
            <a:solidFill>
              <a:srgbClr val="00B050">
                <a:alpha val="38000"/>
              </a:srgbClr>
            </a:solidFill>
            <a:ln w="12700">
              <a:solidFill>
                <a:srgbClr val="00B05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195736" y="4365104"/>
              <a:ext cx="42191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>
                  <a:solidFill>
                    <a:schemeClr val="tx2"/>
                  </a:solidFill>
                </a:rPr>
                <a:t>A</a:t>
              </a:r>
              <a:endParaRPr lang="en-US" sz="3200" dirty="0" smtClean="0">
                <a:solidFill>
                  <a:schemeClr val="tx2"/>
                </a:solidFill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3779912" y="3717032"/>
              <a:ext cx="407484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>
                  <a:solidFill>
                    <a:schemeClr val="accent2">
                      <a:lumMod val="75000"/>
                    </a:schemeClr>
                  </a:solidFill>
                </a:rPr>
                <a:t>B</a:t>
              </a:r>
              <a:endParaRPr lang="en-US" sz="3200" dirty="0" smtClean="0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6228184" y="4509120"/>
              <a:ext cx="404278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>
                  <a:solidFill>
                    <a:srgbClr val="00B050"/>
                  </a:solidFill>
                </a:rPr>
                <a:t>C</a:t>
              </a:r>
              <a:endParaRPr lang="en-US" sz="3200" dirty="0" smtClean="0">
                <a:solidFill>
                  <a:srgbClr val="00B050"/>
                </a:solidFill>
              </a:endParaRPr>
            </a:p>
          </p:txBody>
        </p:sp>
        <p:grpSp>
          <p:nvGrpSpPr>
            <p:cNvPr id="32" name="Group 31"/>
            <p:cNvGrpSpPr/>
            <p:nvPr/>
          </p:nvGrpSpPr>
          <p:grpSpPr>
            <a:xfrm>
              <a:off x="1331640" y="5229200"/>
              <a:ext cx="6696744" cy="584775"/>
              <a:chOff x="1331640" y="5229200"/>
              <a:chExt cx="6696744" cy="584775"/>
            </a:xfrm>
          </p:grpSpPr>
          <p:cxnSp>
            <p:nvCxnSpPr>
              <p:cNvPr id="5" name="Straight Connector 4"/>
              <p:cNvCxnSpPr/>
              <p:nvPr/>
            </p:nvCxnSpPr>
            <p:spPr>
              <a:xfrm>
                <a:off x="1331640" y="5229200"/>
                <a:ext cx="6696744" cy="0"/>
              </a:xfrm>
              <a:prstGeom prst="line">
                <a:avLst/>
              </a:prstGeom>
              <a:ln w="38100">
                <a:solidFill>
                  <a:schemeClr val="accent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" name="TextBox 6"/>
              <p:cNvSpPr txBox="1"/>
              <p:nvPr/>
            </p:nvSpPr>
            <p:spPr>
              <a:xfrm>
                <a:off x="1331640" y="5229200"/>
                <a:ext cx="510076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 smtClean="0">
                    <a:solidFill>
                      <a:srgbClr val="FF0000"/>
                    </a:solidFill>
                  </a:rPr>
                  <a:t>v</a:t>
                </a:r>
                <a:r>
                  <a:rPr lang="en-US" sz="3200" baseline="-25000" dirty="0" smtClean="0">
                    <a:solidFill>
                      <a:srgbClr val="FF0000"/>
                    </a:solidFill>
                  </a:rPr>
                  <a:t>1</a:t>
                </a:r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2051720" y="5229200"/>
                <a:ext cx="510076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 smtClean="0">
                    <a:solidFill>
                      <a:srgbClr val="FF0000"/>
                    </a:solidFill>
                  </a:rPr>
                  <a:t>v</a:t>
                </a:r>
                <a:r>
                  <a:rPr lang="en-US" sz="3200" baseline="-25000" dirty="0" smtClean="0">
                    <a:solidFill>
                      <a:srgbClr val="FF0000"/>
                    </a:solidFill>
                  </a:rPr>
                  <a:t>2</a:t>
                </a:r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2771800" y="5229200"/>
                <a:ext cx="510076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 smtClean="0">
                    <a:solidFill>
                      <a:srgbClr val="FF0000"/>
                    </a:solidFill>
                  </a:rPr>
                  <a:t>v</a:t>
                </a:r>
                <a:r>
                  <a:rPr lang="en-US" sz="3200" baseline="-25000" dirty="0" smtClean="0">
                    <a:solidFill>
                      <a:srgbClr val="FF0000"/>
                    </a:solidFill>
                  </a:rPr>
                  <a:t>3</a:t>
                </a:r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3563888" y="5229200"/>
                <a:ext cx="510076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 smtClean="0">
                    <a:solidFill>
                      <a:srgbClr val="FF0000"/>
                    </a:solidFill>
                  </a:rPr>
                  <a:t>v</a:t>
                </a:r>
                <a:r>
                  <a:rPr lang="en-US" sz="3200" baseline="-25000" dirty="0" smtClean="0">
                    <a:solidFill>
                      <a:srgbClr val="FF0000"/>
                    </a:solidFill>
                  </a:rPr>
                  <a:t>4</a:t>
                </a:r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4283968" y="5229200"/>
                <a:ext cx="510076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 smtClean="0">
                    <a:solidFill>
                      <a:srgbClr val="FF0000"/>
                    </a:solidFill>
                  </a:rPr>
                  <a:t>v</a:t>
                </a:r>
                <a:r>
                  <a:rPr lang="en-US" sz="3200" baseline="-25000" dirty="0" smtClean="0">
                    <a:solidFill>
                      <a:srgbClr val="FF0000"/>
                    </a:solidFill>
                  </a:rPr>
                  <a:t>5</a:t>
                </a:r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>
                <a:off x="5076056" y="5229200"/>
                <a:ext cx="510076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 smtClean="0">
                    <a:solidFill>
                      <a:srgbClr val="FF0000"/>
                    </a:solidFill>
                  </a:rPr>
                  <a:t>v</a:t>
                </a:r>
                <a:r>
                  <a:rPr lang="en-US" sz="3200" baseline="-25000" dirty="0" smtClean="0">
                    <a:solidFill>
                      <a:srgbClr val="FF0000"/>
                    </a:solidFill>
                  </a:rPr>
                  <a:t>6</a:t>
                </a: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6012160" y="5229200"/>
                <a:ext cx="510076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 smtClean="0">
                    <a:solidFill>
                      <a:srgbClr val="FF0000"/>
                    </a:solidFill>
                  </a:rPr>
                  <a:t>v</a:t>
                </a:r>
                <a:r>
                  <a:rPr lang="en-US" sz="3200" baseline="-25000" dirty="0" smtClean="0">
                    <a:solidFill>
                      <a:srgbClr val="FF0000"/>
                    </a:solidFill>
                  </a:rPr>
                  <a:t>7</a:t>
                </a:r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7380312" y="5229200"/>
                <a:ext cx="510076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 smtClean="0">
                    <a:solidFill>
                      <a:srgbClr val="FF0000"/>
                    </a:solidFill>
                  </a:rPr>
                  <a:t>v</a:t>
                </a:r>
                <a:r>
                  <a:rPr lang="en-US" sz="3200" baseline="-25000" dirty="0" smtClean="0">
                    <a:solidFill>
                      <a:srgbClr val="FF0000"/>
                    </a:solidFill>
                  </a:rPr>
                  <a:t>9</a:t>
                </a:r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6732240" y="5229200"/>
                <a:ext cx="510076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 smtClean="0">
                    <a:solidFill>
                      <a:srgbClr val="FF0000"/>
                    </a:solidFill>
                  </a:rPr>
                  <a:t>v</a:t>
                </a:r>
                <a:r>
                  <a:rPr lang="en-US" sz="3200" baseline="-25000" dirty="0" smtClean="0">
                    <a:solidFill>
                      <a:srgbClr val="FF0000"/>
                    </a:solidFill>
                  </a:rPr>
                  <a:t>8</a:t>
                </a:r>
              </a:p>
            </p:txBody>
          </p:sp>
        </p:grpSp>
        <p:sp>
          <p:nvSpPr>
            <p:cNvPr id="28" name="Rectangle 27"/>
            <p:cNvSpPr/>
            <p:nvPr/>
          </p:nvSpPr>
          <p:spPr>
            <a:xfrm>
              <a:off x="5796136" y="3356992"/>
              <a:ext cx="1440160" cy="576064"/>
            </a:xfrm>
            <a:prstGeom prst="rect">
              <a:avLst/>
            </a:prstGeom>
            <a:solidFill>
              <a:schemeClr val="accent4">
                <a:alpha val="38000"/>
              </a:schemeClr>
            </a:solidFill>
            <a:ln w="12700">
              <a:solidFill>
                <a:schemeClr val="accent4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372200" y="3356992"/>
              <a:ext cx="43794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>
                  <a:solidFill>
                    <a:schemeClr val="tx2"/>
                  </a:solidFill>
                </a:rPr>
                <a:t>D</a:t>
              </a:r>
              <a:endParaRPr lang="en-US" sz="3200" dirty="0" smtClean="0">
                <a:solidFill>
                  <a:schemeClr val="tx2"/>
                </a:solidFill>
              </a:endParaRP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3995936" y="4509120"/>
              <a:ext cx="720080" cy="576064"/>
            </a:xfrm>
            <a:prstGeom prst="rect">
              <a:avLst/>
            </a:prstGeom>
            <a:solidFill>
              <a:schemeClr val="accent6">
                <a:alpha val="38000"/>
              </a:schemeClr>
            </a:solidFill>
            <a:ln w="12700">
              <a:solidFill>
                <a:schemeClr val="accent6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4139952" y="4509120"/>
              <a:ext cx="38504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>
                  <a:solidFill>
                    <a:schemeClr val="accent6">
                      <a:lumMod val="75000"/>
                    </a:schemeClr>
                  </a:solidFill>
                </a:rPr>
                <a:t>E</a:t>
              </a:r>
              <a:endParaRPr lang="en-US" sz="3200" dirty="0" smtClean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40691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628800"/>
            <a:ext cx="8229600" cy="4781128"/>
          </a:xfrm>
        </p:spPr>
        <p:txBody>
          <a:bodyPr>
            <a:normAutofit/>
          </a:bodyPr>
          <a:lstStyle/>
          <a:p>
            <a:r>
              <a:rPr lang="en-US" dirty="0" smtClean="0"/>
              <a:t>Dichotomous Euclidean (DE): </a:t>
            </a:r>
            <a:r>
              <a:rPr lang="en-US" dirty="0" smtClean="0">
                <a:solidFill>
                  <a:schemeClr val="accent1"/>
                </a:solidFill>
              </a:rPr>
              <a:t>voters and candidates</a:t>
            </a:r>
            <a:r>
              <a:rPr lang="en-US" dirty="0" smtClean="0"/>
              <a:t> can be placed on the </a:t>
            </a:r>
            <a:r>
              <a:rPr lang="en-US" dirty="0" smtClean="0">
                <a:solidFill>
                  <a:schemeClr val="accent1"/>
                </a:solidFill>
              </a:rPr>
              <a:t>line</a:t>
            </a:r>
            <a:r>
              <a:rPr lang="en-US" dirty="0" smtClean="0"/>
              <a:t> so that </a:t>
            </a:r>
            <a:br>
              <a:rPr lang="en-US" dirty="0" smtClean="0"/>
            </a:br>
            <a:r>
              <a:rPr lang="en-US" dirty="0" smtClean="0"/>
              <a:t>for each voter </a:t>
            </a:r>
            <a:r>
              <a:rPr lang="en-US" dirty="0" smtClean="0">
                <a:solidFill>
                  <a:srgbClr val="FF0000"/>
                </a:solidFill>
              </a:rPr>
              <a:t>v</a:t>
            </a:r>
            <a:r>
              <a:rPr lang="en-US" dirty="0" smtClean="0"/>
              <a:t> there is a radius </a:t>
            </a:r>
            <a:r>
              <a:rPr lang="en-US" dirty="0" err="1" smtClean="0">
                <a:solidFill>
                  <a:srgbClr val="FF0000"/>
                </a:solidFill>
              </a:rPr>
              <a:t>r</a:t>
            </a:r>
            <a:r>
              <a:rPr lang="en-US" baseline="-25000" dirty="0" err="1" smtClean="0">
                <a:solidFill>
                  <a:srgbClr val="FF0000"/>
                </a:solidFill>
              </a:rPr>
              <a:t>v</a:t>
            </a:r>
            <a:r>
              <a:rPr lang="en-US" dirty="0" smtClean="0"/>
              <a:t> </a:t>
            </a:r>
            <a:r>
              <a:rPr lang="en-US" dirty="0" err="1" smtClean="0"/>
              <a:t>s.t.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v</a:t>
            </a:r>
            <a:r>
              <a:rPr lang="en-US" dirty="0" smtClean="0"/>
              <a:t>’s approval set is </a:t>
            </a:r>
            <a:r>
              <a:rPr lang="en-US" dirty="0" smtClean="0">
                <a:solidFill>
                  <a:srgbClr val="FF0000"/>
                </a:solidFill>
              </a:rPr>
              <a:t>{C </a:t>
            </a:r>
            <a:r>
              <a:rPr lang="en-US" dirty="0" smtClean="0">
                <a:solidFill>
                  <a:srgbClr val="FF0000"/>
                </a:solidFill>
                <a:sym typeface="Symbol" panose="05050102010706020507" pitchFamily="18" charset="2"/>
              </a:rPr>
              <a:t> </a:t>
            </a:r>
            <a:r>
              <a:rPr lang="en-US" dirty="0" smtClean="0">
                <a:solidFill>
                  <a:srgbClr val="FF0000"/>
                </a:solidFill>
                <a:latin typeface="Brush Script MT" panose="03060802040406070304" pitchFamily="66" charset="0"/>
                <a:sym typeface="Symbol" panose="05050102010706020507" pitchFamily="18" charset="2"/>
              </a:rPr>
              <a:t>C</a:t>
            </a:r>
            <a:r>
              <a:rPr lang="en-US" dirty="0" smtClean="0">
                <a:solidFill>
                  <a:srgbClr val="FF0000"/>
                </a:solidFill>
              </a:rPr>
              <a:t>: d(C, v) ≤ </a:t>
            </a:r>
            <a:r>
              <a:rPr lang="en-US" dirty="0" err="1" smtClean="0">
                <a:solidFill>
                  <a:srgbClr val="FF0000"/>
                </a:solidFill>
              </a:rPr>
              <a:t>r</a:t>
            </a:r>
            <a:r>
              <a:rPr lang="en-US" baseline="-25000" dirty="0" err="1" smtClean="0">
                <a:solidFill>
                  <a:srgbClr val="FF0000"/>
                </a:solidFill>
              </a:rPr>
              <a:t>v</a:t>
            </a:r>
            <a:r>
              <a:rPr lang="en-US" baseline="-25000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}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v</a:t>
            </a:r>
            <a:r>
              <a:rPr lang="en-US" baseline="-25000" dirty="0" smtClean="0">
                <a:solidFill>
                  <a:srgbClr val="FF0000"/>
                </a:solidFill>
              </a:rPr>
              <a:t>1</a:t>
            </a:r>
            <a:r>
              <a:rPr lang="en-US" dirty="0" smtClean="0">
                <a:solidFill>
                  <a:srgbClr val="FF0000"/>
                </a:solidFill>
              </a:rPr>
              <a:t>: {A, </a:t>
            </a:r>
            <a:r>
              <a:rPr lang="en-US" dirty="0">
                <a:solidFill>
                  <a:srgbClr val="FF0000"/>
                </a:solidFill>
              </a:rPr>
              <a:t>B</a:t>
            </a:r>
            <a:r>
              <a:rPr lang="en-US" dirty="0" smtClean="0">
                <a:solidFill>
                  <a:srgbClr val="FF0000"/>
                </a:solidFill>
              </a:rPr>
              <a:t>, </a:t>
            </a:r>
            <a:r>
              <a:rPr lang="en-US" dirty="0">
                <a:solidFill>
                  <a:srgbClr val="FF0000"/>
                </a:solidFill>
              </a:rPr>
              <a:t>C</a:t>
            </a:r>
            <a:r>
              <a:rPr lang="en-US" dirty="0" smtClean="0">
                <a:solidFill>
                  <a:srgbClr val="FF0000"/>
                </a:solidFill>
              </a:rPr>
              <a:t>}</a:t>
            </a:r>
            <a:r>
              <a:rPr lang="en-US" dirty="0" smtClean="0"/>
              <a:t>,</a:t>
            </a:r>
            <a:r>
              <a:rPr lang="en-US" dirty="0" smtClean="0">
                <a:solidFill>
                  <a:schemeClr val="accent1"/>
                </a:solidFill>
              </a:rPr>
              <a:t> v</a:t>
            </a:r>
            <a:r>
              <a:rPr lang="en-US" baseline="-25000" dirty="0" smtClean="0">
                <a:solidFill>
                  <a:schemeClr val="accent1"/>
                </a:solidFill>
              </a:rPr>
              <a:t>2</a:t>
            </a:r>
            <a:r>
              <a:rPr lang="en-US" dirty="0" smtClean="0">
                <a:solidFill>
                  <a:schemeClr val="accent1"/>
                </a:solidFill>
              </a:rPr>
              <a:t>: {B, </a:t>
            </a:r>
            <a:r>
              <a:rPr lang="en-US" dirty="0">
                <a:solidFill>
                  <a:schemeClr val="accent1"/>
                </a:solidFill>
              </a:rPr>
              <a:t>C</a:t>
            </a:r>
            <a:r>
              <a:rPr lang="en-US" dirty="0" smtClean="0">
                <a:solidFill>
                  <a:schemeClr val="accent1"/>
                </a:solidFill>
              </a:rPr>
              <a:t>, </a:t>
            </a:r>
            <a:r>
              <a:rPr lang="en-US" dirty="0">
                <a:solidFill>
                  <a:schemeClr val="accent1"/>
                </a:solidFill>
              </a:rPr>
              <a:t>D</a:t>
            </a:r>
            <a:r>
              <a:rPr lang="en-US" dirty="0" smtClean="0">
                <a:solidFill>
                  <a:schemeClr val="accent1"/>
                </a:solidFill>
              </a:rPr>
              <a:t>, </a:t>
            </a:r>
            <a:r>
              <a:rPr lang="en-US" dirty="0">
                <a:solidFill>
                  <a:schemeClr val="accent1"/>
                </a:solidFill>
              </a:rPr>
              <a:t>E</a:t>
            </a:r>
            <a:r>
              <a:rPr lang="en-US" dirty="0" smtClean="0">
                <a:solidFill>
                  <a:schemeClr val="accent1"/>
                </a:solidFill>
              </a:rPr>
              <a:t>}</a:t>
            </a:r>
          </a:p>
          <a:p>
            <a:pPr lvl="1"/>
            <a:r>
              <a:rPr lang="en-US" dirty="0" smtClean="0">
                <a:solidFill>
                  <a:srgbClr val="00B050"/>
                </a:solidFill>
              </a:rPr>
              <a:t>v</a:t>
            </a:r>
            <a:r>
              <a:rPr lang="en-US" baseline="-25000" dirty="0" smtClean="0">
                <a:solidFill>
                  <a:srgbClr val="00B050"/>
                </a:solidFill>
              </a:rPr>
              <a:t>3</a:t>
            </a:r>
            <a:r>
              <a:rPr lang="en-US" dirty="0" smtClean="0">
                <a:solidFill>
                  <a:srgbClr val="00B050"/>
                </a:solidFill>
              </a:rPr>
              <a:t>: {F}</a:t>
            </a:r>
            <a:r>
              <a:rPr lang="en-US" dirty="0" smtClean="0"/>
              <a:t>,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v</a:t>
            </a:r>
            <a:r>
              <a:rPr lang="en-US" baseline="-25000" dirty="0" smtClean="0">
                <a:solidFill>
                  <a:schemeClr val="accent6">
                    <a:lumMod val="75000"/>
                  </a:schemeClr>
                </a:solidFill>
              </a:rPr>
              <a:t>4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: {E,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F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G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}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Definitions: DE</a:t>
            </a:r>
            <a:endParaRPr lang="en-US" dirty="0">
              <a:solidFill>
                <a:schemeClr val="tx2"/>
              </a:solidFill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1187624" y="5373216"/>
            <a:ext cx="6696744" cy="1232847"/>
            <a:chOff x="1187624" y="5373216"/>
            <a:chExt cx="6696744" cy="1232847"/>
          </a:xfrm>
        </p:grpSpPr>
        <p:grpSp>
          <p:nvGrpSpPr>
            <p:cNvPr id="4" name="Group 3"/>
            <p:cNvGrpSpPr/>
            <p:nvPr/>
          </p:nvGrpSpPr>
          <p:grpSpPr>
            <a:xfrm>
              <a:off x="1187624" y="6021288"/>
              <a:ext cx="6696744" cy="584775"/>
              <a:chOff x="1331640" y="5229200"/>
              <a:chExt cx="6696744" cy="584775"/>
            </a:xfrm>
          </p:grpSpPr>
          <p:cxnSp>
            <p:nvCxnSpPr>
              <p:cNvPr id="5" name="Straight Connector 4"/>
              <p:cNvCxnSpPr/>
              <p:nvPr/>
            </p:nvCxnSpPr>
            <p:spPr>
              <a:xfrm>
                <a:off x="1331640" y="5229200"/>
                <a:ext cx="6696744" cy="0"/>
              </a:xfrm>
              <a:prstGeom prst="line">
                <a:avLst/>
              </a:prstGeom>
              <a:ln w="38100">
                <a:solidFill>
                  <a:schemeClr val="accent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" name="TextBox 5"/>
              <p:cNvSpPr txBox="1"/>
              <p:nvPr/>
            </p:nvSpPr>
            <p:spPr>
              <a:xfrm>
                <a:off x="1331640" y="5229200"/>
                <a:ext cx="421910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>
                    <a:solidFill>
                      <a:schemeClr val="tx2"/>
                    </a:solidFill>
                  </a:rPr>
                  <a:t>A</a:t>
                </a:r>
                <a:endParaRPr lang="en-US" sz="3200" dirty="0" smtClean="0">
                  <a:solidFill>
                    <a:schemeClr val="tx2"/>
                  </a:solidFill>
                </a:endParaRPr>
              </a:p>
            </p:txBody>
          </p:sp>
          <p:sp>
            <p:nvSpPr>
              <p:cNvPr id="7" name="TextBox 6"/>
              <p:cNvSpPr txBox="1"/>
              <p:nvPr/>
            </p:nvSpPr>
            <p:spPr>
              <a:xfrm>
                <a:off x="2051720" y="5229200"/>
                <a:ext cx="40748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>
                    <a:solidFill>
                      <a:schemeClr val="tx2"/>
                    </a:solidFill>
                  </a:rPr>
                  <a:t>B</a:t>
                </a:r>
                <a:endParaRPr lang="en-US" sz="3200" dirty="0" smtClean="0">
                  <a:solidFill>
                    <a:schemeClr val="tx2"/>
                  </a:solidFill>
                </a:endParaRPr>
              </a:p>
            </p:txBody>
          </p:sp>
          <p:sp>
            <p:nvSpPr>
              <p:cNvPr id="8" name="TextBox 7"/>
              <p:cNvSpPr txBox="1"/>
              <p:nvPr/>
            </p:nvSpPr>
            <p:spPr>
              <a:xfrm>
                <a:off x="3995936" y="5229200"/>
                <a:ext cx="437940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>
                    <a:solidFill>
                      <a:schemeClr val="tx2"/>
                    </a:solidFill>
                  </a:rPr>
                  <a:t>D</a:t>
                </a:r>
                <a:endParaRPr lang="en-US" sz="3200" dirty="0" smtClean="0">
                  <a:solidFill>
                    <a:schemeClr val="tx2"/>
                  </a:solidFill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5148064" y="5229200"/>
                <a:ext cx="38504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>
                    <a:solidFill>
                      <a:schemeClr val="tx2"/>
                    </a:solidFill>
                  </a:rPr>
                  <a:t>E</a:t>
                </a:r>
                <a:endParaRPr lang="en-US" sz="3200" dirty="0" smtClean="0">
                  <a:solidFill>
                    <a:schemeClr val="tx2"/>
                  </a:solidFill>
                </a:endParaRPr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6300192" y="5229200"/>
                <a:ext cx="373820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>
                    <a:solidFill>
                      <a:schemeClr val="tx2"/>
                    </a:solidFill>
                  </a:rPr>
                  <a:t>F</a:t>
                </a:r>
                <a:endParaRPr lang="en-US" sz="3200" dirty="0" smtClean="0">
                  <a:solidFill>
                    <a:schemeClr val="tx2"/>
                  </a:solidFill>
                </a:endParaRPr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7236296" y="5229200"/>
                <a:ext cx="44435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>
                    <a:solidFill>
                      <a:schemeClr val="tx2"/>
                    </a:solidFill>
                  </a:rPr>
                  <a:t>G</a:t>
                </a:r>
                <a:endParaRPr lang="en-US" sz="3200" dirty="0" smtClean="0">
                  <a:solidFill>
                    <a:schemeClr val="tx2"/>
                  </a:solidFill>
                </a:endParaRPr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2771800" y="5229200"/>
                <a:ext cx="404278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>
                    <a:solidFill>
                      <a:schemeClr val="tx2"/>
                    </a:solidFill>
                  </a:rPr>
                  <a:t>C</a:t>
                </a:r>
                <a:endParaRPr lang="en-US" sz="3200" dirty="0" smtClean="0">
                  <a:solidFill>
                    <a:schemeClr val="tx2"/>
                  </a:solidFill>
                </a:endParaRPr>
              </a:p>
            </p:txBody>
          </p:sp>
        </p:grpSp>
        <p:grpSp>
          <p:nvGrpSpPr>
            <p:cNvPr id="21" name="Group 20"/>
            <p:cNvGrpSpPr/>
            <p:nvPr/>
          </p:nvGrpSpPr>
          <p:grpSpPr>
            <a:xfrm>
              <a:off x="1835696" y="5373216"/>
              <a:ext cx="5334612" cy="584775"/>
              <a:chOff x="1979712" y="5157192"/>
              <a:chExt cx="5334612" cy="584775"/>
            </a:xfrm>
          </p:grpSpPr>
          <p:sp>
            <p:nvSpPr>
              <p:cNvPr id="13" name="TextBox 12"/>
              <p:cNvSpPr txBox="1"/>
              <p:nvPr/>
            </p:nvSpPr>
            <p:spPr>
              <a:xfrm>
                <a:off x="1979712" y="5157192"/>
                <a:ext cx="510076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 smtClean="0">
                    <a:solidFill>
                      <a:schemeClr val="tx2"/>
                    </a:solidFill>
                  </a:rPr>
                  <a:t>v</a:t>
                </a:r>
                <a:r>
                  <a:rPr lang="en-US" sz="3200" baseline="-25000" dirty="0" smtClean="0">
                    <a:solidFill>
                      <a:schemeClr val="tx2"/>
                    </a:solidFill>
                  </a:rPr>
                  <a:t>1</a:t>
                </a:r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3707904" y="5157192"/>
                <a:ext cx="510076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 smtClean="0">
                    <a:solidFill>
                      <a:srgbClr val="FF0000"/>
                    </a:solidFill>
                  </a:rPr>
                  <a:t>v</a:t>
                </a:r>
                <a:r>
                  <a:rPr lang="en-US" sz="3200" baseline="-25000" dirty="0" smtClean="0">
                    <a:solidFill>
                      <a:srgbClr val="FF0000"/>
                    </a:solidFill>
                  </a:rPr>
                  <a:t>2</a:t>
                </a:r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6228184" y="5157192"/>
                <a:ext cx="510076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 smtClean="0">
                    <a:solidFill>
                      <a:srgbClr val="00B050"/>
                    </a:solidFill>
                  </a:rPr>
                  <a:t>v</a:t>
                </a:r>
                <a:r>
                  <a:rPr lang="en-US" sz="3200" baseline="-25000" dirty="0" smtClean="0">
                    <a:solidFill>
                      <a:srgbClr val="00B050"/>
                    </a:solidFill>
                  </a:rPr>
                  <a:t>3</a:t>
                </a:r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6804248" y="5157192"/>
                <a:ext cx="510076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v</a:t>
                </a:r>
                <a:r>
                  <a:rPr lang="en-US" sz="3200" baseline="-25000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4</a:t>
                </a:r>
              </a:p>
            </p:txBody>
          </p:sp>
        </p:grpSp>
      </p:grpSp>
      <p:grpSp>
        <p:nvGrpSpPr>
          <p:cNvPr id="22" name="Group 21"/>
          <p:cNvGrpSpPr/>
          <p:nvPr/>
        </p:nvGrpSpPr>
        <p:grpSpPr>
          <a:xfrm>
            <a:off x="1043608" y="5229200"/>
            <a:ext cx="7056784" cy="698376"/>
            <a:chOff x="1259632" y="5013176"/>
            <a:chExt cx="7056784" cy="698376"/>
          </a:xfrm>
        </p:grpSpPr>
        <p:sp>
          <p:nvSpPr>
            <p:cNvPr id="18" name="Oval 17"/>
            <p:cNvSpPr/>
            <p:nvPr/>
          </p:nvSpPr>
          <p:spPr>
            <a:xfrm>
              <a:off x="1835696" y="5013176"/>
              <a:ext cx="3960440" cy="698376"/>
            </a:xfrm>
            <a:prstGeom prst="ellipse">
              <a:avLst/>
            </a:prstGeom>
            <a:solidFill>
              <a:srgbClr val="FF0000">
                <a:alpha val="29000"/>
              </a:srgbClr>
            </a:solidFill>
            <a:ln w="22225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/>
            <p:cNvSpPr/>
            <p:nvPr/>
          </p:nvSpPr>
          <p:spPr>
            <a:xfrm>
              <a:off x="4860032" y="5013176"/>
              <a:ext cx="3456384" cy="698376"/>
            </a:xfrm>
            <a:prstGeom prst="ellipse">
              <a:avLst/>
            </a:prstGeom>
            <a:solidFill>
              <a:schemeClr val="accent6">
                <a:alpha val="29000"/>
              </a:schemeClr>
            </a:solidFill>
            <a:ln w="22225">
              <a:solidFill>
                <a:schemeClr val="accent6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/>
            <p:cNvSpPr/>
            <p:nvPr/>
          </p:nvSpPr>
          <p:spPr>
            <a:xfrm>
              <a:off x="6156176" y="5157192"/>
              <a:ext cx="720080" cy="554360"/>
            </a:xfrm>
            <a:prstGeom prst="ellipse">
              <a:avLst/>
            </a:prstGeom>
            <a:solidFill>
              <a:srgbClr val="00B050">
                <a:alpha val="29000"/>
              </a:srgbClr>
            </a:solidFill>
            <a:ln w="22225">
              <a:solidFill>
                <a:srgbClr val="00B05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1259632" y="5085184"/>
              <a:ext cx="2088232" cy="626368"/>
            </a:xfrm>
            <a:prstGeom prst="ellipse">
              <a:avLst/>
            </a:prstGeom>
            <a:solidFill>
              <a:schemeClr val="accent1">
                <a:alpha val="29000"/>
              </a:schemeClr>
            </a:solidFill>
            <a:ln w="22225">
              <a:solidFill>
                <a:schemeClr val="accent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618764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Making Sense of the Definition</a:t>
            </a:r>
            <a:endParaRPr lang="en-US" dirty="0">
              <a:solidFill>
                <a:schemeClr val="tx2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2051720" y="5589240"/>
            <a:ext cx="2376264" cy="0"/>
          </a:xfrm>
          <a:prstGeom prst="line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259632" y="4941168"/>
            <a:ext cx="792088" cy="648072"/>
          </a:xfrm>
          <a:prstGeom prst="line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1403648" y="5589240"/>
            <a:ext cx="648072" cy="360040"/>
          </a:xfrm>
          <a:prstGeom prst="line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971600" y="5589240"/>
            <a:ext cx="432048" cy="360040"/>
          </a:xfrm>
          <a:prstGeom prst="line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611560" y="5589240"/>
            <a:ext cx="360040" cy="504056"/>
          </a:xfrm>
          <a:prstGeom prst="line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467544" y="5013176"/>
            <a:ext cx="504056" cy="576064"/>
          </a:xfrm>
          <a:prstGeom prst="line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3131840" y="4941168"/>
            <a:ext cx="72008" cy="648072"/>
          </a:xfrm>
          <a:prstGeom prst="line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4427984" y="5085184"/>
            <a:ext cx="936104" cy="504056"/>
          </a:xfrm>
          <a:prstGeom prst="line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4427984" y="4797152"/>
            <a:ext cx="72008" cy="792088"/>
          </a:xfrm>
          <a:prstGeom prst="line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4427984" y="5589240"/>
            <a:ext cx="2088232" cy="432048"/>
          </a:xfrm>
          <a:prstGeom prst="line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6444208" y="5229200"/>
            <a:ext cx="72008" cy="792088"/>
          </a:xfrm>
          <a:prstGeom prst="line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6516216" y="5445224"/>
            <a:ext cx="1224136" cy="576064"/>
          </a:xfrm>
          <a:prstGeom prst="line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5364088" y="4725144"/>
            <a:ext cx="0" cy="360040"/>
          </a:xfrm>
          <a:prstGeom prst="line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7740352" y="5445224"/>
            <a:ext cx="720080" cy="864096"/>
          </a:xfrm>
          <a:prstGeom prst="line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Oval 33"/>
          <p:cNvSpPr/>
          <p:nvPr/>
        </p:nvSpPr>
        <p:spPr>
          <a:xfrm>
            <a:off x="1331640" y="5877272"/>
            <a:ext cx="194320" cy="194320"/>
          </a:xfrm>
          <a:prstGeom prst="ellipse">
            <a:avLst/>
          </a:prstGeom>
          <a:solidFill>
            <a:srgbClr val="FF0000"/>
          </a:solidFill>
          <a:ln w="38100">
            <a:noFill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6444208" y="5949280"/>
            <a:ext cx="194320" cy="194320"/>
          </a:xfrm>
          <a:prstGeom prst="ellipse">
            <a:avLst/>
          </a:prstGeom>
          <a:solidFill>
            <a:srgbClr val="FF0000"/>
          </a:solidFill>
          <a:ln w="38100">
            <a:noFill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3131840" y="5517232"/>
            <a:ext cx="194320" cy="19432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1866384" y="5682666"/>
            <a:ext cx="393056" cy="523220"/>
          </a:xfrm>
          <a:prstGeom prst="rect">
            <a:avLst/>
          </a:prstGeom>
          <a:noFill/>
          <a:ln w="12700">
            <a:noFill/>
          </a:ln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tx2"/>
                </a:solidFill>
              </a:rPr>
              <a:t>A</a:t>
            </a:r>
            <a:endParaRPr lang="en-US" sz="2800" dirty="0" smtClean="0">
              <a:solidFill>
                <a:schemeClr val="tx2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254541" y="5706017"/>
            <a:ext cx="380232" cy="523220"/>
          </a:xfrm>
          <a:prstGeom prst="rect">
            <a:avLst/>
          </a:prstGeom>
          <a:noFill/>
          <a:ln w="12700">
            <a:noFill/>
          </a:ln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tx2"/>
                </a:solidFill>
              </a:rPr>
              <a:t>B</a:t>
            </a:r>
            <a:endParaRPr lang="en-US" sz="2800" dirty="0" smtClean="0">
              <a:solidFill>
                <a:schemeClr val="tx2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059832" y="5733256"/>
            <a:ext cx="375424" cy="523220"/>
          </a:xfrm>
          <a:prstGeom prst="rect">
            <a:avLst/>
          </a:prstGeom>
          <a:noFill/>
          <a:ln w="12700">
            <a:noFill/>
          </a:ln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tx2"/>
                </a:solidFill>
              </a:rPr>
              <a:t>C</a:t>
            </a:r>
            <a:endParaRPr lang="en-US" sz="2800" dirty="0" smtClean="0">
              <a:solidFill>
                <a:schemeClr val="tx2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5306331" y="4610547"/>
            <a:ext cx="194320" cy="19432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1162472" y="4826571"/>
            <a:ext cx="194320" cy="19432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3056384" y="4812349"/>
            <a:ext cx="194320" cy="19432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417240" y="4916016"/>
            <a:ext cx="194320" cy="19432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874441" y="5521020"/>
            <a:ext cx="194320" cy="19432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1954559" y="5509517"/>
            <a:ext cx="194320" cy="19432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515257" y="6006063"/>
            <a:ext cx="194320" cy="19432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4402832" y="4709844"/>
            <a:ext cx="194320" cy="19432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4360655" y="5505867"/>
            <a:ext cx="194320" cy="19432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5277780" y="5008675"/>
            <a:ext cx="194320" cy="19432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6351830" y="5142892"/>
            <a:ext cx="194320" cy="19432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7659216" y="5348064"/>
            <a:ext cx="194320" cy="19432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8379296" y="6200943"/>
            <a:ext cx="194320" cy="19432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/>
          <p:cNvSpPr txBox="1"/>
          <p:nvPr/>
        </p:nvSpPr>
        <p:spPr>
          <a:xfrm>
            <a:off x="3032472" y="4278277"/>
            <a:ext cx="405880" cy="523220"/>
          </a:xfrm>
          <a:prstGeom prst="rect">
            <a:avLst/>
          </a:prstGeom>
          <a:noFill/>
          <a:ln w="12700">
            <a:noFill/>
          </a:ln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tx2"/>
                </a:solidFill>
              </a:rPr>
              <a:t>D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267084" y="4375363"/>
            <a:ext cx="359394" cy="523220"/>
          </a:xfrm>
          <a:prstGeom prst="rect">
            <a:avLst/>
          </a:prstGeom>
          <a:noFill/>
          <a:ln w="12700">
            <a:noFill/>
          </a:ln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tx2"/>
                </a:solidFill>
              </a:rPr>
              <a:t>E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5500651" y="4186544"/>
            <a:ext cx="349776" cy="523220"/>
          </a:xfrm>
          <a:prstGeom prst="rect">
            <a:avLst/>
          </a:prstGeom>
          <a:noFill/>
          <a:ln w="12700">
            <a:noFill/>
          </a:ln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tx2"/>
                </a:solidFill>
              </a:rPr>
              <a:t>F</a:t>
            </a:r>
          </a:p>
        </p:txBody>
      </p:sp>
      <p:sp>
        <p:nvSpPr>
          <p:cNvPr id="50" name="Content Placeholder 2"/>
          <p:cNvSpPr>
            <a:spLocks noGrp="1"/>
          </p:cNvSpPr>
          <p:nvPr>
            <p:ph idx="1"/>
          </p:nvPr>
        </p:nvSpPr>
        <p:spPr>
          <a:xfrm>
            <a:off x="251520" y="1546458"/>
            <a:ext cx="8568952" cy="2761836"/>
          </a:xfrm>
        </p:spPr>
        <p:txBody>
          <a:bodyPr>
            <a:normAutofit fontScale="92500" lnSpcReduction="10000"/>
          </a:bodyPr>
          <a:lstStyle/>
          <a:p>
            <a:r>
              <a:rPr lang="en-US" u="sng" dirty="0" smtClean="0"/>
              <a:t>Definition</a:t>
            </a:r>
            <a:r>
              <a:rPr lang="en-US" dirty="0" smtClean="0"/>
              <a:t>: a profile is </a:t>
            </a:r>
            <a:r>
              <a:rPr lang="en-US" dirty="0" smtClean="0">
                <a:solidFill>
                  <a:schemeClr val="accent1"/>
                </a:solidFill>
              </a:rPr>
              <a:t>SP on a tree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T</a:t>
            </a:r>
            <a:r>
              <a:rPr lang="en-US" dirty="0"/>
              <a:t> </a:t>
            </a:r>
            <a:r>
              <a:rPr lang="en-US" dirty="0" smtClean="0"/>
              <a:t>if </a:t>
            </a:r>
            <a:r>
              <a:rPr lang="en-US" dirty="0" smtClean="0">
                <a:sym typeface="Symbol"/>
              </a:rPr>
              <a:t>for every voter </a:t>
            </a:r>
            <a:r>
              <a:rPr lang="en-US" dirty="0" smtClean="0">
                <a:solidFill>
                  <a:srgbClr val="FF0000"/>
                </a:solidFill>
                <a:sym typeface="Symbol"/>
              </a:rPr>
              <a:t>v</a:t>
            </a:r>
            <a:r>
              <a:rPr lang="en-US" dirty="0" smtClean="0">
                <a:sym typeface="Symbol"/>
              </a:rPr>
              <a:t> his preferences are </a:t>
            </a:r>
            <a:r>
              <a:rPr lang="en-US" dirty="0" smtClean="0">
                <a:solidFill>
                  <a:schemeClr val="accent1"/>
                </a:solidFill>
                <a:sym typeface="Symbol"/>
              </a:rPr>
              <a:t>SP</a:t>
            </a:r>
            <a:r>
              <a:rPr lang="en-US" dirty="0" smtClean="0">
                <a:sym typeface="Symbol"/>
              </a:rPr>
              <a:t> on every path in </a:t>
            </a:r>
            <a:r>
              <a:rPr lang="en-US" dirty="0" smtClean="0">
                <a:solidFill>
                  <a:srgbClr val="FF0000"/>
                </a:solidFill>
                <a:sym typeface="Symbol"/>
              </a:rPr>
              <a:t>T</a:t>
            </a:r>
          </a:p>
          <a:p>
            <a:r>
              <a:rPr lang="en-US" dirty="0" smtClean="0">
                <a:sym typeface="Symbol"/>
              </a:rPr>
              <a:t>Equivalently, 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  <a:sym typeface="Symbol"/>
              </a:rPr>
              <a:t>v</a:t>
            </a:r>
            <a:r>
              <a:rPr lang="en-US" dirty="0" smtClean="0">
                <a:sym typeface="Symbol"/>
              </a:rPr>
              <a:t>’s preferences </a:t>
            </a:r>
            <a:r>
              <a:rPr lang="en-US" dirty="0" smtClean="0">
                <a:solidFill>
                  <a:schemeClr val="accent1"/>
                </a:solidFill>
                <a:sym typeface="Symbol"/>
              </a:rPr>
              <a:t>decline along every branch</a:t>
            </a:r>
            <a:r>
              <a:rPr lang="en-US" dirty="0" smtClean="0">
                <a:sym typeface="Symbol"/>
              </a:rPr>
              <a:t> from </a:t>
            </a:r>
            <a:r>
              <a:rPr lang="en-US" dirty="0" smtClean="0">
                <a:solidFill>
                  <a:srgbClr val="FF0000"/>
                </a:solidFill>
                <a:sym typeface="Symbol"/>
              </a:rPr>
              <a:t>top(v)</a:t>
            </a:r>
          </a:p>
          <a:p>
            <a:pPr lvl="1"/>
            <a:r>
              <a:rPr lang="en-US" dirty="0" smtClean="0">
                <a:sym typeface="Symbol"/>
              </a:rPr>
              <a:t>no </a:t>
            </a:r>
            <a:r>
              <a:rPr lang="en-US" dirty="0" smtClean="0">
                <a:solidFill>
                  <a:schemeClr val="accent1"/>
                </a:solidFill>
                <a:sym typeface="Symbol"/>
              </a:rPr>
              <a:t>valleys</a:t>
            </a:r>
          </a:p>
          <a:p>
            <a:pPr lvl="1"/>
            <a:r>
              <a:rPr lang="en-US" dirty="0" smtClean="0">
                <a:sym typeface="Symbol"/>
              </a:rPr>
              <a:t>for each </a:t>
            </a:r>
            <a:r>
              <a:rPr lang="en-US" dirty="0" smtClean="0">
                <a:solidFill>
                  <a:srgbClr val="FF0000"/>
                </a:solidFill>
                <a:sym typeface="Symbol"/>
              </a:rPr>
              <a:t>k</a:t>
            </a:r>
            <a:r>
              <a:rPr lang="en-US" dirty="0" smtClean="0">
                <a:sym typeface="Symbol"/>
              </a:rPr>
              <a:t>,  top-</a:t>
            </a:r>
            <a:r>
              <a:rPr lang="en-US" dirty="0" smtClean="0">
                <a:solidFill>
                  <a:srgbClr val="FF0000"/>
                </a:solidFill>
                <a:sym typeface="Symbol"/>
              </a:rPr>
              <a:t>k</a:t>
            </a:r>
            <a:r>
              <a:rPr lang="en-US" dirty="0" smtClean="0">
                <a:sym typeface="Symbol"/>
              </a:rPr>
              <a:t> segment of each vote forms a </a:t>
            </a:r>
            <a:r>
              <a:rPr lang="en-US" dirty="0" smtClean="0">
                <a:solidFill>
                  <a:schemeClr val="accent1"/>
                </a:solidFill>
                <a:sym typeface="Symbol"/>
              </a:rPr>
              <a:t>subtree</a:t>
            </a:r>
            <a:r>
              <a:rPr lang="en-US" dirty="0" smtClean="0">
                <a:sym typeface="Symbol"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6475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628800"/>
            <a:ext cx="8229600" cy="4781128"/>
          </a:xfrm>
        </p:spPr>
        <p:txBody>
          <a:bodyPr>
            <a:normAutofit/>
          </a:bodyPr>
          <a:lstStyle/>
          <a:p>
            <a:r>
              <a:rPr lang="en-US" dirty="0" smtClean="0"/>
              <a:t>Dichotomous Uniform Euclidean (DUE): </a:t>
            </a:r>
            <a:br>
              <a:rPr lang="en-US" dirty="0" smtClean="0"/>
            </a:br>
            <a:r>
              <a:rPr lang="en-US" dirty="0" smtClean="0">
                <a:solidFill>
                  <a:schemeClr val="accent1"/>
                </a:solidFill>
              </a:rPr>
              <a:t>voters and candidates</a:t>
            </a:r>
            <a:r>
              <a:rPr lang="en-US" dirty="0" smtClean="0"/>
              <a:t> can be placed on the </a:t>
            </a:r>
            <a:r>
              <a:rPr lang="en-US" dirty="0" smtClean="0">
                <a:solidFill>
                  <a:schemeClr val="accent1"/>
                </a:solidFill>
              </a:rPr>
              <a:t>line</a:t>
            </a:r>
            <a:r>
              <a:rPr lang="en-US" dirty="0" smtClean="0"/>
              <a:t> so that  there is a radius </a:t>
            </a:r>
            <a:r>
              <a:rPr lang="en-US" dirty="0" smtClean="0">
                <a:solidFill>
                  <a:srgbClr val="FF0000"/>
                </a:solidFill>
              </a:rPr>
              <a:t>r</a:t>
            </a:r>
            <a:r>
              <a:rPr lang="en-US" dirty="0" smtClean="0"/>
              <a:t> </a:t>
            </a:r>
            <a:r>
              <a:rPr lang="en-US" dirty="0" err="1" smtClean="0"/>
              <a:t>s.t</a:t>
            </a:r>
            <a:r>
              <a:rPr lang="en-US" dirty="0" smtClean="0"/>
              <a:t>. each voter </a:t>
            </a:r>
            <a:r>
              <a:rPr lang="en-US" dirty="0" smtClean="0">
                <a:solidFill>
                  <a:srgbClr val="FF0000"/>
                </a:solidFill>
              </a:rPr>
              <a:t>v</a:t>
            </a:r>
            <a:r>
              <a:rPr lang="en-US" dirty="0" smtClean="0"/>
              <a:t>’s approval set is</a:t>
            </a:r>
            <a:r>
              <a:rPr lang="en-US" dirty="0" smtClean="0">
                <a:solidFill>
                  <a:srgbClr val="FF0000"/>
                </a:solidFill>
              </a:rPr>
              <a:t> {C: d(C, v) ≤ r}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18" name="Oval 17"/>
          <p:cNvSpPr/>
          <p:nvPr/>
        </p:nvSpPr>
        <p:spPr>
          <a:xfrm>
            <a:off x="2771800" y="5085184"/>
            <a:ext cx="2304256" cy="626368"/>
          </a:xfrm>
          <a:prstGeom prst="ellipse">
            <a:avLst/>
          </a:prstGeom>
          <a:solidFill>
            <a:srgbClr val="FF0000">
              <a:alpha val="29000"/>
            </a:srgbClr>
          </a:solidFill>
          <a:ln w="22225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5580112" y="5013176"/>
            <a:ext cx="2448272" cy="698376"/>
          </a:xfrm>
          <a:prstGeom prst="ellipse">
            <a:avLst/>
          </a:prstGeom>
          <a:solidFill>
            <a:schemeClr val="accent6">
              <a:alpha val="29000"/>
            </a:schemeClr>
          </a:solidFill>
          <a:ln w="22225">
            <a:solidFill>
              <a:schemeClr val="accent6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Definitions: DUE</a:t>
            </a:r>
            <a:endParaRPr lang="en-US" dirty="0">
              <a:solidFill>
                <a:schemeClr val="tx2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331640" y="5805264"/>
            <a:ext cx="6696744" cy="584775"/>
            <a:chOff x="1331640" y="5229200"/>
            <a:chExt cx="6696744" cy="584775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1331640" y="5229200"/>
              <a:ext cx="6696744" cy="0"/>
            </a:xfrm>
            <a:prstGeom prst="line">
              <a:avLst/>
            </a:prstGeom>
            <a:ln w="38100">
              <a:solidFill>
                <a:schemeClr val="accent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TextBox 5"/>
            <p:cNvSpPr txBox="1"/>
            <p:nvPr/>
          </p:nvSpPr>
          <p:spPr>
            <a:xfrm>
              <a:off x="1331640" y="5229200"/>
              <a:ext cx="42191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>
                  <a:solidFill>
                    <a:schemeClr val="tx2"/>
                  </a:solidFill>
                </a:rPr>
                <a:t>A</a:t>
              </a:r>
              <a:endParaRPr lang="en-US" sz="3200" dirty="0" smtClean="0">
                <a:solidFill>
                  <a:schemeClr val="tx2"/>
                </a:solidFill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051720" y="5229200"/>
              <a:ext cx="407484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>
                  <a:solidFill>
                    <a:schemeClr val="tx2"/>
                  </a:solidFill>
                </a:rPr>
                <a:t>B</a:t>
              </a:r>
              <a:endParaRPr lang="en-US" sz="3200" dirty="0" smtClean="0">
                <a:solidFill>
                  <a:schemeClr val="tx2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995936" y="5229200"/>
              <a:ext cx="43794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>
                  <a:solidFill>
                    <a:schemeClr val="tx2"/>
                  </a:solidFill>
                </a:rPr>
                <a:t>D</a:t>
              </a:r>
              <a:endParaRPr lang="en-US" sz="3200" dirty="0" smtClean="0">
                <a:solidFill>
                  <a:schemeClr val="tx2"/>
                </a:solidFill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5148064" y="5229200"/>
              <a:ext cx="38504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>
                  <a:solidFill>
                    <a:schemeClr val="tx2"/>
                  </a:solidFill>
                </a:rPr>
                <a:t>E</a:t>
              </a:r>
              <a:endParaRPr lang="en-US" sz="3200" dirty="0" smtClean="0">
                <a:solidFill>
                  <a:schemeClr val="tx2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00192" y="5229200"/>
              <a:ext cx="37382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>
                  <a:solidFill>
                    <a:schemeClr val="tx2"/>
                  </a:solidFill>
                </a:rPr>
                <a:t>F</a:t>
              </a:r>
              <a:endParaRPr lang="en-US" sz="3200" dirty="0" smtClean="0">
                <a:solidFill>
                  <a:schemeClr val="tx2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7236296" y="5229200"/>
              <a:ext cx="44435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>
                  <a:solidFill>
                    <a:schemeClr val="tx2"/>
                  </a:solidFill>
                </a:rPr>
                <a:t>G</a:t>
              </a:r>
              <a:endParaRPr lang="en-US" sz="3200" dirty="0" smtClean="0">
                <a:solidFill>
                  <a:schemeClr val="tx2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771800" y="5229200"/>
              <a:ext cx="404278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>
                  <a:solidFill>
                    <a:schemeClr val="tx2"/>
                  </a:solidFill>
                </a:rPr>
                <a:t>C</a:t>
              </a:r>
              <a:endParaRPr lang="en-US" sz="3200" dirty="0" smtClean="0">
                <a:solidFill>
                  <a:schemeClr val="tx2"/>
                </a:solidFill>
              </a:endParaRP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1979712" y="5157192"/>
            <a:ext cx="5100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chemeClr val="tx2"/>
                </a:solidFill>
              </a:rPr>
              <a:t>v</a:t>
            </a:r>
            <a:r>
              <a:rPr lang="en-US" sz="3200" baseline="-25000" dirty="0" smtClean="0">
                <a:solidFill>
                  <a:schemeClr val="tx2"/>
                </a:solidFill>
              </a:rPr>
              <a:t>1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707904" y="5157192"/>
            <a:ext cx="5100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v</a:t>
            </a:r>
            <a:r>
              <a:rPr lang="en-US" sz="3200" baseline="-25000" dirty="0" smtClean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148064" y="5085184"/>
            <a:ext cx="5100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00B050"/>
                </a:solidFill>
              </a:rPr>
              <a:t>v</a:t>
            </a:r>
            <a:r>
              <a:rPr lang="en-US" sz="3200" baseline="-25000" dirty="0" smtClean="0">
                <a:solidFill>
                  <a:srgbClr val="00B050"/>
                </a:solidFill>
              </a:rPr>
              <a:t>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804248" y="5157192"/>
            <a:ext cx="5100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chemeClr val="accent6">
                    <a:lumMod val="75000"/>
                  </a:schemeClr>
                </a:solidFill>
              </a:rPr>
              <a:t>v</a:t>
            </a:r>
            <a:r>
              <a:rPr lang="en-US" sz="3200" baseline="-25000" dirty="0" smtClean="0">
                <a:solidFill>
                  <a:schemeClr val="accent6">
                    <a:lumMod val="75000"/>
                  </a:schemeClr>
                </a:solidFill>
              </a:rPr>
              <a:t>4</a:t>
            </a:r>
          </a:p>
        </p:txBody>
      </p:sp>
      <p:sp>
        <p:nvSpPr>
          <p:cNvPr id="17" name="Oval 16"/>
          <p:cNvSpPr/>
          <p:nvPr/>
        </p:nvSpPr>
        <p:spPr>
          <a:xfrm>
            <a:off x="1115616" y="5085184"/>
            <a:ext cx="2088232" cy="626368"/>
          </a:xfrm>
          <a:prstGeom prst="ellipse">
            <a:avLst/>
          </a:prstGeom>
          <a:solidFill>
            <a:schemeClr val="accent1">
              <a:alpha val="29000"/>
            </a:schemeClr>
          </a:solidFill>
          <a:ln w="22225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4499992" y="5085184"/>
            <a:ext cx="2160240" cy="626368"/>
          </a:xfrm>
          <a:prstGeom prst="ellipse">
            <a:avLst/>
          </a:prstGeom>
          <a:solidFill>
            <a:srgbClr val="00B050">
              <a:alpha val="29000"/>
            </a:srgbClr>
          </a:solidFill>
          <a:ln w="22225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207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 Dichotomous Preferences, Algorithmically 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92500" lnSpcReduction="10000"/>
          </a:bodyPr>
          <a:lstStyle/>
          <a:p>
            <a:r>
              <a:rPr lang="en-US" u="sng" dirty="0" smtClean="0"/>
              <a:t>Observation</a:t>
            </a:r>
            <a:r>
              <a:rPr lang="en-US" dirty="0" smtClean="0"/>
              <a:t>: </a:t>
            </a:r>
            <a:r>
              <a:rPr lang="en-US" dirty="0" smtClean="0">
                <a:solidFill>
                  <a:srgbClr val="FF0000"/>
                </a:solidFill>
              </a:rPr>
              <a:t>CI</a:t>
            </a:r>
            <a:r>
              <a:rPr lang="en-US" dirty="0" smtClean="0"/>
              <a:t> = </a:t>
            </a:r>
            <a:r>
              <a:rPr lang="en-US" dirty="0" smtClean="0">
                <a:solidFill>
                  <a:srgbClr val="FF0000"/>
                </a:solidFill>
              </a:rPr>
              <a:t>DE</a:t>
            </a:r>
          </a:p>
          <a:p>
            <a:r>
              <a:rPr lang="en-US" u="sng" dirty="0" smtClean="0"/>
              <a:t>Observation</a:t>
            </a:r>
            <a:r>
              <a:rPr lang="en-US" dirty="0" smtClean="0"/>
              <a:t>:</a:t>
            </a:r>
            <a:r>
              <a:rPr lang="en-US" dirty="0" smtClean="0">
                <a:solidFill>
                  <a:srgbClr val="FF0000"/>
                </a:solidFill>
              </a:rPr>
              <a:t> DUE</a:t>
            </a:r>
            <a:r>
              <a:rPr lang="en-US" dirty="0" smtClean="0"/>
              <a:t> ≠ </a:t>
            </a:r>
            <a:r>
              <a:rPr lang="en-US" dirty="0" smtClean="0">
                <a:solidFill>
                  <a:srgbClr val="FF0000"/>
                </a:solidFill>
              </a:rPr>
              <a:t>DE</a:t>
            </a:r>
            <a:r>
              <a:rPr lang="en-US" dirty="0" smtClean="0"/>
              <a:t>,</a:t>
            </a:r>
            <a:r>
              <a:rPr lang="en-US" dirty="0" smtClean="0">
                <a:solidFill>
                  <a:srgbClr val="FF0000"/>
                </a:solidFill>
              </a:rPr>
              <a:t> DUE </a:t>
            </a:r>
            <a:r>
              <a:rPr lang="en-US" dirty="0" smtClean="0">
                <a:sym typeface="Symbol" panose="05050102010706020507" pitchFamily="18" charset="2"/>
              </a:rPr>
              <a:t></a:t>
            </a:r>
            <a:r>
              <a:rPr lang="en-US" dirty="0" smtClean="0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VI</a:t>
            </a:r>
            <a:r>
              <a:rPr lang="en-US" dirty="0" smtClean="0"/>
              <a:t>,</a:t>
            </a:r>
            <a:r>
              <a:rPr lang="en-US" dirty="0" smtClean="0">
                <a:solidFill>
                  <a:srgbClr val="FF0000"/>
                </a:solidFill>
              </a:rPr>
              <a:t> CI 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Efficient algorithms for recognizing</a:t>
            </a:r>
          </a:p>
          <a:p>
            <a:pPr lvl="1"/>
            <a:r>
              <a:rPr lang="en-US" sz="3200" dirty="0" smtClean="0">
                <a:solidFill>
                  <a:srgbClr val="FF0000"/>
                </a:solidFill>
              </a:rPr>
              <a:t>VI,  </a:t>
            </a:r>
            <a:r>
              <a:rPr lang="en-US" sz="3200" dirty="0" smtClean="0">
                <a:solidFill>
                  <a:srgbClr val="FF0000"/>
                </a:solidFill>
              </a:rPr>
              <a:t>CI </a:t>
            </a:r>
            <a:r>
              <a:rPr lang="en-US" sz="3200" dirty="0" smtClean="0"/>
              <a:t>(and hence </a:t>
            </a:r>
            <a:r>
              <a:rPr lang="en-US" sz="3200" dirty="0" smtClean="0">
                <a:solidFill>
                  <a:srgbClr val="FF0000"/>
                </a:solidFill>
              </a:rPr>
              <a:t>DE</a:t>
            </a:r>
            <a:r>
              <a:rPr lang="en-US" sz="3200" dirty="0" smtClean="0"/>
              <a:t>): 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reduction to </a:t>
            </a:r>
            <a:r>
              <a:rPr lang="en-US" sz="3200" dirty="0" smtClean="0">
                <a:solidFill>
                  <a:schemeClr val="accent1"/>
                </a:solidFill>
              </a:rPr>
              <a:t>consecutive 1s</a:t>
            </a:r>
            <a:r>
              <a:rPr lang="en-US" sz="3200" dirty="0" smtClean="0"/>
              <a:t>  </a:t>
            </a:r>
          </a:p>
          <a:p>
            <a:pPr lvl="1"/>
            <a:r>
              <a:rPr lang="en-US" sz="3200" dirty="0" smtClean="0">
                <a:solidFill>
                  <a:srgbClr val="FF0000"/>
                </a:solidFill>
              </a:rPr>
              <a:t>DUE</a:t>
            </a:r>
            <a:r>
              <a:rPr lang="en-US" sz="3200" dirty="0" smtClean="0"/>
              <a:t>: reduction to recognizing </a:t>
            </a:r>
            <a:r>
              <a:rPr lang="en-US" sz="3200" dirty="0" smtClean="0">
                <a:solidFill>
                  <a:schemeClr val="accent1"/>
                </a:solidFill>
              </a:rPr>
              <a:t>bipartite permutation graphs</a:t>
            </a:r>
            <a:r>
              <a:rPr lang="en-US" sz="3200" dirty="0" smtClean="0"/>
              <a:t> </a:t>
            </a:r>
            <a:r>
              <a:rPr lang="en-US" sz="3200" dirty="0" smtClean="0">
                <a:solidFill>
                  <a:srgbClr val="00B050"/>
                </a:solidFill>
              </a:rPr>
              <a:t>[</a:t>
            </a:r>
            <a:r>
              <a:rPr lang="en-US" sz="3200" dirty="0" err="1" smtClean="0">
                <a:solidFill>
                  <a:srgbClr val="00B050"/>
                </a:solidFill>
              </a:rPr>
              <a:t>Nederlof</a:t>
            </a:r>
            <a:r>
              <a:rPr lang="en-US" sz="3200" dirty="0" smtClean="0">
                <a:solidFill>
                  <a:srgbClr val="00B050"/>
                </a:solidFill>
              </a:rPr>
              <a:t>, Woeginger’15]</a:t>
            </a:r>
          </a:p>
          <a:p>
            <a:r>
              <a:rPr lang="en-US" dirty="0" smtClean="0"/>
              <a:t>“Efficient” algorithms for a hard committee  selection problem (PAV) when </a:t>
            </a:r>
            <a:br>
              <a:rPr lang="en-US" dirty="0" smtClean="0"/>
            </a:br>
            <a:r>
              <a:rPr lang="en-US" dirty="0" smtClean="0"/>
              <a:t>voters’ preferences are </a:t>
            </a:r>
            <a:r>
              <a:rPr lang="en-US" dirty="0" smtClean="0">
                <a:solidFill>
                  <a:srgbClr val="FF0000"/>
                </a:solidFill>
              </a:rPr>
              <a:t>CI</a:t>
            </a:r>
            <a:r>
              <a:rPr lang="en-US" dirty="0" smtClean="0"/>
              <a:t> or </a:t>
            </a:r>
            <a:r>
              <a:rPr lang="en-US" dirty="0" smtClean="0">
                <a:solidFill>
                  <a:srgbClr val="FF0000"/>
                </a:solidFill>
              </a:rPr>
              <a:t>VI</a:t>
            </a:r>
          </a:p>
        </p:txBody>
      </p:sp>
    </p:spTree>
    <p:extLst>
      <p:ext uri="{BB962C8B-B14F-4D97-AF65-F5344CB8AC3E}">
        <p14:creationId xmlns:p14="http://schemas.microsoft.com/office/powerpoint/2010/main" val="1036207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tx2"/>
                </a:solidFill>
              </a:rPr>
              <a:t>Not In </a:t>
            </a:r>
            <a:r>
              <a:rPr lang="en-GB" dirty="0">
                <a:solidFill>
                  <a:schemeClr val="tx2"/>
                </a:solidFill>
              </a:rPr>
              <a:t>T</a:t>
            </a:r>
            <a:r>
              <a:rPr lang="en-GB" dirty="0" smtClean="0">
                <a:solidFill>
                  <a:schemeClr val="tx2"/>
                </a:solidFill>
              </a:rPr>
              <a:t>his Tutorial...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484784"/>
            <a:ext cx="8363272" cy="4824536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chemeClr val="accent1"/>
                </a:solidFill>
              </a:rPr>
              <a:t>Euclidean</a:t>
            </a:r>
            <a:r>
              <a:rPr lang="en-GB" dirty="0" smtClean="0"/>
              <a:t> preferences in </a:t>
            </a:r>
            <a:r>
              <a:rPr lang="en-GB" dirty="0">
                <a:solidFill>
                  <a:schemeClr val="accent1"/>
                </a:solidFill>
              </a:rPr>
              <a:t>2</a:t>
            </a:r>
            <a:r>
              <a:rPr lang="en-GB" dirty="0" smtClean="0">
                <a:solidFill>
                  <a:schemeClr val="accent1"/>
                </a:solidFill>
              </a:rPr>
              <a:t> or more</a:t>
            </a:r>
            <a:r>
              <a:rPr lang="en-GB" dirty="0" smtClean="0"/>
              <a:t> dimensions</a:t>
            </a:r>
            <a:br>
              <a:rPr lang="en-GB" dirty="0" smtClean="0"/>
            </a:br>
            <a:r>
              <a:rPr lang="en-GB" sz="2400" dirty="0" smtClean="0">
                <a:solidFill>
                  <a:srgbClr val="00B050"/>
                </a:solidFill>
              </a:rPr>
              <a:t>[Peters, COMSOC’16]</a:t>
            </a:r>
          </a:p>
          <a:p>
            <a:r>
              <a:rPr lang="en-GB" dirty="0" smtClean="0">
                <a:solidFill>
                  <a:schemeClr val="accent1"/>
                </a:solidFill>
              </a:rPr>
              <a:t>Single-caved</a:t>
            </a:r>
            <a:r>
              <a:rPr lang="en-GB" dirty="0" smtClean="0"/>
              <a:t> preferences</a:t>
            </a:r>
          </a:p>
          <a:p>
            <a:r>
              <a:rPr lang="en-GB" dirty="0"/>
              <a:t>P</a:t>
            </a:r>
            <a:r>
              <a:rPr lang="en-GB" dirty="0" smtClean="0"/>
              <a:t>references </a:t>
            </a:r>
            <a:r>
              <a:rPr lang="en-GB" dirty="0" smtClean="0">
                <a:solidFill>
                  <a:schemeClr val="accent1"/>
                </a:solidFill>
              </a:rPr>
              <a:t>SC on a tree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sz="2400" dirty="0" smtClean="0">
                <a:solidFill>
                  <a:srgbClr val="00B050"/>
                </a:solidFill>
              </a:rPr>
              <a:t>[Clearwater, </a:t>
            </a:r>
            <a:r>
              <a:rPr lang="en-GB" sz="2400" dirty="0" err="1" smtClean="0">
                <a:solidFill>
                  <a:srgbClr val="00B050"/>
                </a:solidFill>
              </a:rPr>
              <a:t>Slinko</a:t>
            </a:r>
            <a:r>
              <a:rPr lang="en-GB" sz="2400" dirty="0" smtClean="0">
                <a:solidFill>
                  <a:srgbClr val="00B050"/>
                </a:solidFill>
              </a:rPr>
              <a:t>, </a:t>
            </a:r>
            <a:r>
              <a:rPr lang="en-GB" sz="2400" dirty="0" err="1" smtClean="0">
                <a:solidFill>
                  <a:srgbClr val="00B050"/>
                </a:solidFill>
              </a:rPr>
              <a:t>Puppe</a:t>
            </a:r>
            <a:r>
              <a:rPr lang="en-GB" sz="2400" dirty="0" smtClean="0">
                <a:solidFill>
                  <a:srgbClr val="00B050"/>
                </a:solidFill>
              </a:rPr>
              <a:t>, IJCAI’15]</a:t>
            </a:r>
          </a:p>
          <a:p>
            <a:r>
              <a:rPr lang="en-GB" dirty="0" smtClean="0"/>
              <a:t>Preferences </a:t>
            </a:r>
            <a:r>
              <a:rPr lang="en-GB" dirty="0" smtClean="0">
                <a:solidFill>
                  <a:schemeClr val="accent1"/>
                </a:solidFill>
              </a:rPr>
              <a:t>SP on a cycle</a:t>
            </a:r>
            <a:r>
              <a:rPr lang="en-GB" dirty="0" smtClean="0"/>
              <a:t> </a:t>
            </a:r>
            <a:br>
              <a:rPr lang="en-GB" dirty="0" smtClean="0"/>
            </a:br>
            <a:r>
              <a:rPr lang="en-GB" sz="2400" dirty="0" smtClean="0">
                <a:solidFill>
                  <a:srgbClr val="00B050"/>
                </a:solidFill>
              </a:rPr>
              <a:t>[</a:t>
            </a:r>
            <a:r>
              <a:rPr lang="en-GB" sz="2400" dirty="0" err="1" smtClean="0">
                <a:solidFill>
                  <a:srgbClr val="00B050"/>
                </a:solidFill>
              </a:rPr>
              <a:t>Lackner</a:t>
            </a:r>
            <a:r>
              <a:rPr lang="en-GB" sz="2400" dirty="0" smtClean="0">
                <a:solidFill>
                  <a:srgbClr val="00B050"/>
                </a:solidFill>
              </a:rPr>
              <a:t>, Peters, in preparation]</a:t>
            </a:r>
          </a:p>
          <a:p>
            <a:r>
              <a:rPr lang="en-GB" dirty="0" smtClean="0">
                <a:solidFill>
                  <a:schemeClr val="accent1"/>
                </a:solidFill>
              </a:rPr>
              <a:t>Possibly SP/SC</a:t>
            </a:r>
            <a:r>
              <a:rPr lang="en-GB" dirty="0" smtClean="0"/>
              <a:t> preferences </a:t>
            </a:r>
            <a:br>
              <a:rPr lang="en-GB" dirty="0" smtClean="0"/>
            </a:br>
            <a:r>
              <a:rPr lang="en-GB" sz="2400" dirty="0" smtClean="0">
                <a:solidFill>
                  <a:srgbClr val="00B050"/>
                </a:solidFill>
              </a:rPr>
              <a:t>[</a:t>
            </a:r>
            <a:r>
              <a:rPr lang="en-GB" sz="2400" dirty="0" err="1" smtClean="0">
                <a:solidFill>
                  <a:srgbClr val="00B050"/>
                </a:solidFill>
              </a:rPr>
              <a:t>Lackner</a:t>
            </a:r>
            <a:r>
              <a:rPr lang="en-GB" sz="2400" dirty="0" smtClean="0">
                <a:solidFill>
                  <a:srgbClr val="00B050"/>
                </a:solidFill>
              </a:rPr>
              <a:t> AAAI’14, </a:t>
            </a:r>
            <a:br>
              <a:rPr lang="en-GB" sz="2400" dirty="0" smtClean="0">
                <a:solidFill>
                  <a:srgbClr val="00B050"/>
                </a:solidFill>
              </a:rPr>
            </a:br>
            <a:r>
              <a:rPr lang="en-GB" sz="2400" dirty="0" smtClean="0">
                <a:solidFill>
                  <a:srgbClr val="00B050"/>
                </a:solidFill>
              </a:rPr>
              <a:t>E., </a:t>
            </a:r>
            <a:r>
              <a:rPr lang="en-GB" sz="2400" dirty="0" err="1" smtClean="0">
                <a:solidFill>
                  <a:srgbClr val="00B050"/>
                </a:solidFill>
              </a:rPr>
              <a:t>Faliszewski</a:t>
            </a:r>
            <a:r>
              <a:rPr lang="en-GB" sz="2400" dirty="0" smtClean="0">
                <a:solidFill>
                  <a:srgbClr val="00B050"/>
                </a:solidFill>
              </a:rPr>
              <a:t>, </a:t>
            </a:r>
            <a:r>
              <a:rPr lang="en-GB" sz="2400" dirty="0" err="1" smtClean="0">
                <a:solidFill>
                  <a:srgbClr val="00B050"/>
                </a:solidFill>
              </a:rPr>
              <a:t>Lackner</a:t>
            </a:r>
            <a:r>
              <a:rPr lang="en-GB" sz="2400" dirty="0" smtClean="0">
                <a:solidFill>
                  <a:srgbClr val="00B050"/>
                </a:solidFill>
              </a:rPr>
              <a:t>, Obraztsova, AAAI’15]</a:t>
            </a:r>
            <a:endParaRPr lang="en-GB" sz="24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6586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tx2"/>
                </a:solidFill>
              </a:rPr>
              <a:t>Outlook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484784"/>
            <a:ext cx="8363272" cy="4248471"/>
          </a:xfrm>
        </p:spPr>
        <p:txBody>
          <a:bodyPr>
            <a:normAutofit/>
          </a:bodyPr>
          <a:lstStyle/>
          <a:p>
            <a:r>
              <a:rPr lang="en-GB" dirty="0" smtClean="0"/>
              <a:t>Preference restrictions: </a:t>
            </a:r>
            <a:br>
              <a:rPr lang="en-GB" dirty="0" smtClean="0"/>
            </a:br>
            <a:r>
              <a:rPr lang="en-GB" dirty="0" smtClean="0"/>
              <a:t>a useful </a:t>
            </a:r>
            <a:r>
              <a:rPr lang="en-GB" dirty="0" smtClean="0">
                <a:solidFill>
                  <a:schemeClr val="accent1"/>
                </a:solidFill>
              </a:rPr>
              <a:t>tool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in the toolbox of </a:t>
            </a:r>
            <a:br>
              <a:rPr lang="en-GB" dirty="0" smtClean="0"/>
            </a:br>
            <a:r>
              <a:rPr lang="en-GB" dirty="0" smtClean="0"/>
              <a:t>computational social choice</a:t>
            </a:r>
            <a:endParaRPr lang="en-GB" sz="2400" dirty="0" smtClean="0">
              <a:solidFill>
                <a:srgbClr val="0066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77888" y="4051437"/>
            <a:ext cx="8208912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rgbClr val="FF0000"/>
                </a:solidFill>
              </a:rPr>
              <a:t>How far can we push the envelope?</a:t>
            </a:r>
          </a:p>
          <a:p>
            <a:r>
              <a:rPr lang="en-GB" sz="3200" dirty="0" smtClean="0"/>
              <a:t>can we identify domain restrictions that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 smtClean="0"/>
              <a:t>capture </a:t>
            </a:r>
            <a:r>
              <a:rPr lang="en-GB" sz="2800" dirty="0" smtClean="0">
                <a:solidFill>
                  <a:schemeClr val="accent1"/>
                </a:solidFill>
              </a:rPr>
              <a:t>real-life</a:t>
            </a:r>
            <a:r>
              <a:rPr lang="en-GB" sz="2800" dirty="0" smtClean="0"/>
              <a:t> preference data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 smtClean="0"/>
              <a:t>admit </a:t>
            </a:r>
            <a:r>
              <a:rPr lang="en-GB" sz="2800" dirty="0" smtClean="0">
                <a:solidFill>
                  <a:schemeClr val="accent1"/>
                </a:solidFill>
              </a:rPr>
              <a:t>good algorithms</a:t>
            </a:r>
            <a:r>
              <a:rPr lang="en-GB" sz="2800" dirty="0" smtClean="0"/>
              <a:t> for social choice tasks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 smtClean="0"/>
              <a:t>can be efficiently </a:t>
            </a:r>
            <a:r>
              <a:rPr lang="en-GB" sz="2800" dirty="0" smtClean="0">
                <a:solidFill>
                  <a:schemeClr val="accent1"/>
                </a:solidFill>
              </a:rPr>
              <a:t>recognized</a:t>
            </a:r>
            <a:r>
              <a:rPr lang="en-GB" sz="2800" dirty="0" smtClean="0"/>
              <a:t>?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104" y="655325"/>
            <a:ext cx="2952328" cy="298969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660232" y="1251368"/>
            <a:ext cx="7770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 smtClean="0">
                <a:solidFill>
                  <a:schemeClr val="accent1"/>
                </a:solidFill>
              </a:rPr>
              <a:t>SP/SC</a:t>
            </a:r>
          </a:p>
        </p:txBody>
      </p:sp>
    </p:spTree>
    <p:extLst>
      <p:ext uri="{BB962C8B-B14F-4D97-AF65-F5344CB8AC3E}">
        <p14:creationId xmlns:p14="http://schemas.microsoft.com/office/powerpoint/2010/main" val="975351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7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tx2"/>
                </a:solidFill>
              </a:rPr>
              <a:t>References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Elkind, </a:t>
            </a:r>
            <a:r>
              <a:rPr lang="en-GB" dirty="0" err="1" smtClean="0"/>
              <a:t>Lackner</a:t>
            </a:r>
            <a:r>
              <a:rPr lang="en-GB" dirty="0" smtClean="0"/>
              <a:t>, Peters, </a:t>
            </a:r>
            <a:br>
              <a:rPr lang="en-GB" dirty="0" smtClean="0"/>
            </a:br>
            <a:r>
              <a:rPr lang="en-GB" dirty="0" smtClean="0"/>
              <a:t>Preference Restrictions in Computational Social Choice: Recent Progress, </a:t>
            </a:r>
            <a:br>
              <a:rPr lang="en-GB" dirty="0" smtClean="0"/>
            </a:br>
            <a:r>
              <a:rPr lang="en-GB" dirty="0" smtClean="0"/>
              <a:t>IJCAI’16 (</a:t>
            </a:r>
            <a:r>
              <a:rPr lang="en-GB" dirty="0" smtClean="0">
                <a:solidFill>
                  <a:schemeClr val="accent1"/>
                </a:solidFill>
              </a:rPr>
              <a:t>Early Career Spotlight</a:t>
            </a:r>
            <a:r>
              <a:rPr lang="en-GB" dirty="0" smtClean="0"/>
              <a:t>, </a:t>
            </a:r>
            <a:r>
              <a:rPr lang="en-GB" dirty="0" smtClean="0">
                <a:solidFill>
                  <a:srgbClr val="FF0000"/>
                </a:solidFill>
              </a:rPr>
              <a:t>4</a:t>
            </a:r>
            <a:r>
              <a:rPr lang="en-GB" dirty="0" smtClean="0"/>
              <a:t> pages)</a:t>
            </a:r>
          </a:p>
          <a:p>
            <a:r>
              <a:rPr lang="en-GB" dirty="0"/>
              <a:t>Elkind, </a:t>
            </a:r>
            <a:r>
              <a:rPr lang="en-GB" dirty="0" err="1"/>
              <a:t>Lackner</a:t>
            </a:r>
            <a:r>
              <a:rPr lang="en-GB" dirty="0"/>
              <a:t>, Peters, </a:t>
            </a:r>
            <a:br>
              <a:rPr lang="en-GB" dirty="0"/>
            </a:br>
            <a:r>
              <a:rPr lang="en-GB" dirty="0"/>
              <a:t>Preference Restrictions in Computational Social Choice: Recent Progress, </a:t>
            </a:r>
            <a:br>
              <a:rPr lang="en-GB" dirty="0"/>
            </a:br>
            <a:r>
              <a:rPr lang="en-GB" dirty="0" smtClean="0">
                <a:solidFill>
                  <a:schemeClr val="accent1"/>
                </a:solidFill>
              </a:rPr>
              <a:t>survey</a:t>
            </a:r>
            <a:r>
              <a:rPr lang="en-GB" dirty="0" smtClean="0"/>
              <a:t> in preparation </a:t>
            </a:r>
            <a:br>
              <a:rPr lang="en-GB" dirty="0" smtClean="0"/>
            </a:br>
            <a:r>
              <a:rPr lang="en-GB" dirty="0" smtClean="0"/>
              <a:t>(</a:t>
            </a:r>
            <a:r>
              <a:rPr lang="en-GB" dirty="0" smtClean="0">
                <a:solidFill>
                  <a:srgbClr val="FF0000"/>
                </a:solidFill>
              </a:rPr>
              <a:t>60-70</a:t>
            </a:r>
            <a:r>
              <a:rPr lang="en-GB" dirty="0" smtClean="0"/>
              <a:t> pages, </a:t>
            </a:r>
            <a:r>
              <a:rPr lang="en-GB" dirty="0" smtClean="0"/>
              <a:t>to be posted on </a:t>
            </a:r>
            <a:r>
              <a:rPr lang="en-GB" dirty="0" err="1" smtClean="0"/>
              <a:t>arXiv</a:t>
            </a:r>
            <a:r>
              <a:rPr lang="en-GB" dirty="0" smtClean="0"/>
              <a:t> in a couple of months</a:t>
            </a:r>
            <a:r>
              <a:rPr lang="en-GB" dirty="0" smtClean="0"/>
              <a:t>)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47735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Preferences SP on Trees: </a:t>
            </a:r>
            <a:br>
              <a:rPr lang="en-US" dirty="0" smtClean="0">
                <a:solidFill>
                  <a:schemeClr val="tx2"/>
                </a:solidFill>
              </a:rPr>
            </a:br>
            <a:r>
              <a:rPr lang="en-US" dirty="0" smtClean="0">
                <a:solidFill>
                  <a:schemeClr val="tx2"/>
                </a:solidFill>
              </a:rPr>
              <a:t>Condorcet Winners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680060"/>
          </a:xfrm>
        </p:spPr>
        <p:txBody>
          <a:bodyPr>
            <a:normAutofit fontScale="92500" lnSpcReduction="10000"/>
          </a:bodyPr>
          <a:lstStyle/>
          <a:p>
            <a:r>
              <a:rPr lang="en-GB" u="sng" dirty="0"/>
              <a:t>Claim</a:t>
            </a:r>
            <a:r>
              <a:rPr lang="en-GB" dirty="0"/>
              <a:t>: if voters’ preferences are SP on a tree, then there is a </a:t>
            </a:r>
            <a:r>
              <a:rPr lang="en-GB" dirty="0" smtClean="0">
                <a:solidFill>
                  <a:schemeClr val="accent1"/>
                </a:solidFill>
              </a:rPr>
              <a:t>(weak) Condorcet </a:t>
            </a:r>
            <a:r>
              <a:rPr lang="en-GB" dirty="0">
                <a:solidFill>
                  <a:schemeClr val="accent1"/>
                </a:solidFill>
              </a:rPr>
              <a:t>winner</a:t>
            </a:r>
          </a:p>
          <a:p>
            <a:r>
              <a:rPr lang="en-GB" dirty="0" smtClean="0"/>
              <a:t>Proof: </a:t>
            </a:r>
          </a:p>
          <a:p>
            <a:pPr lvl="1"/>
            <a:r>
              <a:rPr lang="en-GB" dirty="0" smtClean="0"/>
              <a:t>direct each edge according to the </a:t>
            </a:r>
            <a:r>
              <a:rPr lang="en-GB" dirty="0" smtClean="0">
                <a:solidFill>
                  <a:schemeClr val="accent1"/>
                </a:solidFill>
              </a:rPr>
              <a:t>majority</a:t>
            </a:r>
            <a:r>
              <a:rPr lang="en-GB" dirty="0" smtClean="0"/>
              <a:t> opinion (from </a:t>
            </a:r>
            <a:r>
              <a:rPr lang="en-GB" dirty="0" smtClean="0">
                <a:solidFill>
                  <a:srgbClr val="FF0000"/>
                </a:solidFill>
              </a:rPr>
              <a:t>winner</a:t>
            </a:r>
            <a:r>
              <a:rPr lang="en-GB" dirty="0" smtClean="0"/>
              <a:t> to </a:t>
            </a:r>
            <a:r>
              <a:rPr lang="en-GB" dirty="0" smtClean="0">
                <a:solidFill>
                  <a:schemeClr val="accent1"/>
                </a:solidFill>
              </a:rPr>
              <a:t>loser</a:t>
            </a:r>
            <a:r>
              <a:rPr lang="en-GB" dirty="0" smtClean="0"/>
              <a:t>)</a:t>
            </a:r>
          </a:p>
          <a:p>
            <a:pPr lvl="1"/>
            <a:r>
              <a:rPr lang="en-GB" dirty="0" smtClean="0"/>
              <a:t>consider </a:t>
            </a:r>
            <a:r>
              <a:rPr lang="en-GB" dirty="0"/>
              <a:t>a</a:t>
            </a:r>
            <a:r>
              <a:rPr lang="en-GB" dirty="0" smtClean="0"/>
              <a:t> </a:t>
            </a:r>
            <a:r>
              <a:rPr lang="en-GB" dirty="0" smtClean="0">
                <a:solidFill>
                  <a:srgbClr val="FF0000"/>
                </a:solidFill>
              </a:rPr>
              <a:t>(weak) source</a:t>
            </a:r>
            <a:r>
              <a:rPr lang="en-GB" dirty="0" smtClean="0"/>
              <a:t> node</a:t>
            </a:r>
          </a:p>
          <a:p>
            <a:endParaRPr lang="en-GB" dirty="0" smtClean="0"/>
          </a:p>
        </p:txBody>
      </p:sp>
      <p:cxnSp>
        <p:nvCxnSpPr>
          <p:cNvPr id="5" name="Straight Connector 4"/>
          <p:cNvCxnSpPr>
            <a:stCxn id="32" idx="6"/>
            <a:endCxn id="36" idx="2"/>
          </p:cNvCxnSpPr>
          <p:nvPr/>
        </p:nvCxnSpPr>
        <p:spPr>
          <a:xfrm>
            <a:off x="2148879" y="5606677"/>
            <a:ext cx="982961" cy="7715"/>
          </a:xfrm>
          <a:prstGeom prst="line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259632" y="4941168"/>
            <a:ext cx="792088" cy="648072"/>
          </a:xfrm>
          <a:prstGeom prst="line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1403648" y="5589240"/>
            <a:ext cx="648072" cy="360040"/>
          </a:xfrm>
          <a:prstGeom prst="line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971600" y="5589240"/>
            <a:ext cx="432048" cy="360040"/>
          </a:xfrm>
          <a:prstGeom prst="line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611560" y="5589240"/>
            <a:ext cx="360040" cy="504056"/>
          </a:xfrm>
          <a:prstGeom prst="line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467544" y="5013176"/>
            <a:ext cx="504056" cy="576064"/>
          </a:xfrm>
          <a:prstGeom prst="line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3131840" y="4941168"/>
            <a:ext cx="72008" cy="648072"/>
          </a:xfrm>
          <a:prstGeom prst="line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4427984" y="5085184"/>
            <a:ext cx="936104" cy="504056"/>
          </a:xfrm>
          <a:prstGeom prst="line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4427984" y="4797152"/>
            <a:ext cx="72008" cy="792088"/>
          </a:xfrm>
          <a:prstGeom prst="line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4427984" y="5589240"/>
            <a:ext cx="2088232" cy="432048"/>
          </a:xfrm>
          <a:prstGeom prst="line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6444208" y="5229200"/>
            <a:ext cx="72008" cy="792088"/>
          </a:xfrm>
          <a:prstGeom prst="line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6516216" y="5445224"/>
            <a:ext cx="1224136" cy="576064"/>
          </a:xfrm>
          <a:prstGeom prst="line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5364088" y="4725144"/>
            <a:ext cx="0" cy="360040"/>
          </a:xfrm>
          <a:prstGeom prst="line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7740352" y="5445224"/>
            <a:ext cx="720080" cy="864096"/>
          </a:xfrm>
          <a:prstGeom prst="line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Oval 33"/>
          <p:cNvSpPr/>
          <p:nvPr/>
        </p:nvSpPr>
        <p:spPr>
          <a:xfrm>
            <a:off x="1331640" y="5877272"/>
            <a:ext cx="194320" cy="194320"/>
          </a:xfrm>
          <a:prstGeom prst="ellipse">
            <a:avLst/>
          </a:prstGeom>
          <a:solidFill>
            <a:srgbClr val="FF0000"/>
          </a:solidFill>
          <a:ln w="38100">
            <a:noFill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6444208" y="5949280"/>
            <a:ext cx="194320" cy="194320"/>
          </a:xfrm>
          <a:prstGeom prst="ellipse">
            <a:avLst/>
          </a:prstGeom>
          <a:solidFill>
            <a:srgbClr val="FF0000"/>
          </a:solidFill>
          <a:ln w="38100">
            <a:noFill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3131840" y="5517232"/>
            <a:ext cx="194320" cy="19432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1866384" y="5682666"/>
            <a:ext cx="393056" cy="523220"/>
          </a:xfrm>
          <a:prstGeom prst="rect">
            <a:avLst/>
          </a:prstGeom>
          <a:noFill/>
          <a:ln w="12700">
            <a:noFill/>
          </a:ln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tx2"/>
                </a:solidFill>
              </a:rPr>
              <a:t>A</a:t>
            </a:r>
            <a:endParaRPr lang="en-US" sz="2800" dirty="0" smtClean="0">
              <a:solidFill>
                <a:schemeClr val="tx2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254541" y="5706017"/>
            <a:ext cx="380232" cy="523220"/>
          </a:xfrm>
          <a:prstGeom prst="rect">
            <a:avLst/>
          </a:prstGeom>
          <a:noFill/>
          <a:ln w="12700">
            <a:noFill/>
          </a:ln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tx2"/>
                </a:solidFill>
              </a:rPr>
              <a:t>B</a:t>
            </a:r>
            <a:endParaRPr lang="en-US" sz="2800" dirty="0" smtClean="0">
              <a:solidFill>
                <a:schemeClr val="tx2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059832" y="5733256"/>
            <a:ext cx="375424" cy="523220"/>
          </a:xfrm>
          <a:prstGeom prst="rect">
            <a:avLst/>
          </a:prstGeom>
          <a:noFill/>
          <a:ln w="12700">
            <a:noFill/>
          </a:ln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tx2"/>
                </a:solidFill>
              </a:rPr>
              <a:t>C</a:t>
            </a:r>
            <a:endParaRPr lang="en-US" sz="2800" dirty="0" smtClean="0">
              <a:solidFill>
                <a:schemeClr val="tx2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5306331" y="4610547"/>
            <a:ext cx="194320" cy="19432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1162472" y="4826571"/>
            <a:ext cx="194320" cy="19432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3056384" y="4812349"/>
            <a:ext cx="194320" cy="19432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417240" y="4916016"/>
            <a:ext cx="194320" cy="19432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874441" y="5521020"/>
            <a:ext cx="194320" cy="19432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1954559" y="5509517"/>
            <a:ext cx="194320" cy="194320"/>
          </a:xfrm>
          <a:prstGeom prst="ellipse">
            <a:avLst/>
          </a:prstGeom>
          <a:solidFill>
            <a:srgbClr val="FF0000"/>
          </a:solidFill>
          <a:ln w="6350">
            <a:noFill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515257" y="6006063"/>
            <a:ext cx="194320" cy="19432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4402832" y="4709844"/>
            <a:ext cx="194320" cy="19432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4360655" y="5505867"/>
            <a:ext cx="194320" cy="19432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5277780" y="5008675"/>
            <a:ext cx="194320" cy="19432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6351830" y="5142892"/>
            <a:ext cx="194320" cy="19432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7659216" y="5348064"/>
            <a:ext cx="194320" cy="19432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8379296" y="6200943"/>
            <a:ext cx="194320" cy="19432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/>
          <p:cNvSpPr txBox="1"/>
          <p:nvPr/>
        </p:nvSpPr>
        <p:spPr>
          <a:xfrm>
            <a:off x="3032472" y="4278277"/>
            <a:ext cx="405880" cy="523220"/>
          </a:xfrm>
          <a:prstGeom prst="rect">
            <a:avLst/>
          </a:prstGeom>
          <a:noFill/>
          <a:ln w="12700">
            <a:noFill/>
          </a:ln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tx2"/>
                </a:solidFill>
              </a:rPr>
              <a:t>D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267084" y="4375363"/>
            <a:ext cx="359394" cy="523220"/>
          </a:xfrm>
          <a:prstGeom prst="rect">
            <a:avLst/>
          </a:prstGeom>
          <a:noFill/>
          <a:ln w="12700">
            <a:noFill/>
          </a:ln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tx2"/>
                </a:solidFill>
              </a:rPr>
              <a:t>E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5500651" y="4186544"/>
            <a:ext cx="349776" cy="523220"/>
          </a:xfrm>
          <a:prstGeom prst="rect">
            <a:avLst/>
          </a:prstGeom>
          <a:noFill/>
          <a:ln w="12700">
            <a:noFill/>
          </a:ln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tx2"/>
                </a:solidFill>
              </a:rPr>
              <a:t>F</a:t>
            </a:r>
          </a:p>
        </p:txBody>
      </p:sp>
      <p:cxnSp>
        <p:nvCxnSpPr>
          <p:cNvPr id="50" name="Straight Connector 49"/>
          <p:cNvCxnSpPr>
            <a:endCxn id="42" idx="2"/>
          </p:cNvCxnSpPr>
          <p:nvPr/>
        </p:nvCxnSpPr>
        <p:spPr>
          <a:xfrm flipV="1">
            <a:off x="3331946" y="5603027"/>
            <a:ext cx="1028709" cy="11295"/>
          </a:xfrm>
          <a:prstGeom prst="line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>
            <a:endCxn id="36" idx="2"/>
          </p:cNvCxnSpPr>
          <p:nvPr/>
        </p:nvCxnSpPr>
        <p:spPr>
          <a:xfrm flipV="1">
            <a:off x="2157834" y="5614392"/>
            <a:ext cx="974006" cy="5869"/>
          </a:xfrm>
          <a:prstGeom prst="line">
            <a:avLst/>
          </a:prstGeom>
          <a:ln w="38100">
            <a:solidFill>
              <a:schemeClr val="accent1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>
            <a:endCxn id="32" idx="1"/>
          </p:cNvCxnSpPr>
          <p:nvPr/>
        </p:nvCxnSpPr>
        <p:spPr>
          <a:xfrm>
            <a:off x="1316335" y="4991495"/>
            <a:ext cx="666682" cy="546480"/>
          </a:xfrm>
          <a:prstGeom prst="line">
            <a:avLst/>
          </a:prstGeom>
          <a:ln w="38100">
            <a:solidFill>
              <a:schemeClr val="accent1"/>
            </a:solidFill>
            <a:headEnd type="stealt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>
            <a:stCxn id="34" idx="7"/>
          </p:cNvCxnSpPr>
          <p:nvPr/>
        </p:nvCxnSpPr>
        <p:spPr>
          <a:xfrm flipV="1">
            <a:off x="1497502" y="5640505"/>
            <a:ext cx="464492" cy="265225"/>
          </a:xfrm>
          <a:prstGeom prst="line">
            <a:avLst/>
          </a:prstGeom>
          <a:ln w="38100">
            <a:solidFill>
              <a:schemeClr val="accent1"/>
            </a:solidFill>
            <a:headEnd type="stealt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1138108" y="4339522"/>
            <a:ext cx="410690" cy="523220"/>
          </a:xfrm>
          <a:prstGeom prst="rect">
            <a:avLst/>
          </a:prstGeom>
          <a:noFill/>
          <a:ln w="12700">
            <a:noFill/>
          </a:ln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tx2"/>
                </a:solidFill>
              </a:rPr>
              <a:t>G</a:t>
            </a:r>
            <a:endParaRPr lang="en-US" sz="2800" dirty="0" smtClean="0">
              <a:solidFill>
                <a:schemeClr val="tx2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1223951" y="6068260"/>
            <a:ext cx="409086" cy="523220"/>
          </a:xfrm>
          <a:prstGeom prst="rect">
            <a:avLst/>
          </a:prstGeom>
          <a:noFill/>
          <a:ln w="12700">
            <a:noFill/>
          </a:ln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tx2"/>
                </a:solidFill>
              </a:rPr>
              <a:t>H</a:t>
            </a:r>
            <a:endParaRPr lang="en-US" sz="2800" dirty="0" smtClean="0">
              <a:solidFill>
                <a:schemeClr val="tx2"/>
              </a:solidFill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184840" y="4265271"/>
            <a:ext cx="2269412" cy="2320724"/>
          </a:xfrm>
          <a:custGeom>
            <a:avLst/>
            <a:gdLst>
              <a:gd name="connsiteX0" fmla="*/ 87165 w 2269412"/>
              <a:gd name="connsiteY0" fmla="*/ 1394749 h 2320724"/>
              <a:gd name="connsiteX1" fmla="*/ 87165 w 2269412"/>
              <a:gd name="connsiteY1" fmla="*/ 1394749 h 2320724"/>
              <a:gd name="connsiteX2" fmla="*/ 64016 w 2269412"/>
              <a:gd name="connsiteY2" fmla="*/ 1313726 h 2320724"/>
              <a:gd name="connsiteX3" fmla="*/ 58228 w 2269412"/>
              <a:gd name="connsiteY3" fmla="*/ 1209554 h 2320724"/>
              <a:gd name="connsiteX4" fmla="*/ 46654 w 2269412"/>
              <a:gd name="connsiteY4" fmla="*/ 1145894 h 2320724"/>
              <a:gd name="connsiteX5" fmla="*/ 40866 w 2269412"/>
              <a:gd name="connsiteY5" fmla="*/ 1076445 h 2320724"/>
              <a:gd name="connsiteX6" fmla="*/ 29292 w 2269412"/>
              <a:gd name="connsiteY6" fmla="*/ 1047509 h 2320724"/>
              <a:gd name="connsiteX7" fmla="*/ 17717 w 2269412"/>
              <a:gd name="connsiteY7" fmla="*/ 972273 h 2320724"/>
              <a:gd name="connsiteX8" fmla="*/ 11930 w 2269412"/>
              <a:gd name="connsiteY8" fmla="*/ 873888 h 2320724"/>
              <a:gd name="connsiteX9" fmla="*/ 355 w 2269412"/>
              <a:gd name="connsiteY9" fmla="*/ 763929 h 2320724"/>
              <a:gd name="connsiteX10" fmla="*/ 6142 w 2269412"/>
              <a:gd name="connsiteY10" fmla="*/ 335666 h 2320724"/>
              <a:gd name="connsiteX11" fmla="*/ 23504 w 2269412"/>
              <a:gd name="connsiteY11" fmla="*/ 289367 h 2320724"/>
              <a:gd name="connsiteX12" fmla="*/ 52441 w 2269412"/>
              <a:gd name="connsiteY12" fmla="*/ 237281 h 2320724"/>
              <a:gd name="connsiteX13" fmla="*/ 81378 w 2269412"/>
              <a:gd name="connsiteY13" fmla="*/ 190982 h 2320724"/>
              <a:gd name="connsiteX14" fmla="*/ 98740 w 2269412"/>
              <a:gd name="connsiteY14" fmla="*/ 173620 h 2320724"/>
              <a:gd name="connsiteX15" fmla="*/ 116102 w 2269412"/>
              <a:gd name="connsiteY15" fmla="*/ 167833 h 2320724"/>
              <a:gd name="connsiteX16" fmla="*/ 162401 w 2269412"/>
              <a:gd name="connsiteY16" fmla="*/ 133109 h 2320724"/>
              <a:gd name="connsiteX17" fmla="*/ 202912 w 2269412"/>
              <a:gd name="connsiteY17" fmla="*/ 109959 h 2320724"/>
              <a:gd name="connsiteX18" fmla="*/ 266573 w 2269412"/>
              <a:gd name="connsiteY18" fmla="*/ 81023 h 2320724"/>
              <a:gd name="connsiteX19" fmla="*/ 330233 w 2269412"/>
              <a:gd name="connsiteY19" fmla="*/ 57873 h 2320724"/>
              <a:gd name="connsiteX20" fmla="*/ 359170 w 2269412"/>
              <a:gd name="connsiteY20" fmla="*/ 40511 h 2320724"/>
              <a:gd name="connsiteX21" fmla="*/ 393894 w 2269412"/>
              <a:gd name="connsiteY21" fmla="*/ 28937 h 2320724"/>
              <a:gd name="connsiteX22" fmla="*/ 457555 w 2269412"/>
              <a:gd name="connsiteY22" fmla="*/ 11575 h 2320724"/>
              <a:gd name="connsiteX23" fmla="*/ 544365 w 2269412"/>
              <a:gd name="connsiteY23" fmla="*/ 0 h 2320724"/>
              <a:gd name="connsiteX24" fmla="*/ 804795 w 2269412"/>
              <a:gd name="connsiteY24" fmla="*/ 5787 h 2320724"/>
              <a:gd name="connsiteX25" fmla="*/ 908968 w 2269412"/>
              <a:gd name="connsiteY25" fmla="*/ 34724 h 2320724"/>
              <a:gd name="connsiteX26" fmla="*/ 995778 w 2269412"/>
              <a:gd name="connsiteY26" fmla="*/ 52086 h 2320724"/>
              <a:gd name="connsiteX27" fmla="*/ 1071013 w 2269412"/>
              <a:gd name="connsiteY27" fmla="*/ 75235 h 2320724"/>
              <a:gd name="connsiteX28" fmla="*/ 1111525 w 2269412"/>
              <a:gd name="connsiteY28" fmla="*/ 86810 h 2320724"/>
              <a:gd name="connsiteX29" fmla="*/ 1204122 w 2269412"/>
              <a:gd name="connsiteY29" fmla="*/ 127321 h 2320724"/>
              <a:gd name="connsiteX30" fmla="*/ 1238846 w 2269412"/>
              <a:gd name="connsiteY30" fmla="*/ 133109 h 2320724"/>
              <a:gd name="connsiteX31" fmla="*/ 1343018 w 2269412"/>
              <a:gd name="connsiteY31" fmla="*/ 156258 h 2320724"/>
              <a:gd name="connsiteX32" fmla="*/ 1377742 w 2269412"/>
              <a:gd name="connsiteY32" fmla="*/ 162045 h 2320724"/>
              <a:gd name="connsiteX33" fmla="*/ 1429828 w 2269412"/>
              <a:gd name="connsiteY33" fmla="*/ 185195 h 2320724"/>
              <a:gd name="connsiteX34" fmla="*/ 1481914 w 2269412"/>
              <a:gd name="connsiteY34" fmla="*/ 202557 h 2320724"/>
              <a:gd name="connsiteX35" fmla="*/ 1551363 w 2269412"/>
              <a:gd name="connsiteY35" fmla="*/ 243068 h 2320724"/>
              <a:gd name="connsiteX36" fmla="*/ 1643960 w 2269412"/>
              <a:gd name="connsiteY36" fmla="*/ 295154 h 2320724"/>
              <a:gd name="connsiteX37" fmla="*/ 1696046 w 2269412"/>
              <a:gd name="connsiteY37" fmla="*/ 329878 h 2320724"/>
              <a:gd name="connsiteX38" fmla="*/ 1753919 w 2269412"/>
              <a:gd name="connsiteY38" fmla="*/ 439838 h 2320724"/>
              <a:gd name="connsiteX39" fmla="*/ 1950689 w 2269412"/>
              <a:gd name="connsiteY39" fmla="*/ 717630 h 2320724"/>
              <a:gd name="connsiteX40" fmla="*/ 2002775 w 2269412"/>
              <a:gd name="connsiteY40" fmla="*/ 787078 h 2320724"/>
              <a:gd name="connsiteX41" fmla="*/ 2043287 w 2269412"/>
              <a:gd name="connsiteY41" fmla="*/ 839164 h 2320724"/>
              <a:gd name="connsiteX42" fmla="*/ 2089585 w 2269412"/>
              <a:gd name="connsiteY42" fmla="*/ 879676 h 2320724"/>
              <a:gd name="connsiteX43" fmla="*/ 2106947 w 2269412"/>
              <a:gd name="connsiteY43" fmla="*/ 891251 h 2320724"/>
              <a:gd name="connsiteX44" fmla="*/ 2141671 w 2269412"/>
              <a:gd name="connsiteY44" fmla="*/ 937549 h 2320724"/>
              <a:gd name="connsiteX45" fmla="*/ 2153246 w 2269412"/>
              <a:gd name="connsiteY45" fmla="*/ 954911 h 2320724"/>
              <a:gd name="connsiteX46" fmla="*/ 2164821 w 2269412"/>
              <a:gd name="connsiteY46" fmla="*/ 983848 h 2320724"/>
              <a:gd name="connsiteX47" fmla="*/ 2205332 w 2269412"/>
              <a:gd name="connsiteY47" fmla="*/ 1041721 h 2320724"/>
              <a:gd name="connsiteX48" fmla="*/ 2245844 w 2269412"/>
              <a:gd name="connsiteY48" fmla="*/ 1151681 h 2320724"/>
              <a:gd name="connsiteX49" fmla="*/ 2257418 w 2269412"/>
              <a:gd name="connsiteY49" fmla="*/ 1174830 h 2320724"/>
              <a:gd name="connsiteX50" fmla="*/ 2257418 w 2269412"/>
              <a:gd name="connsiteY50" fmla="*/ 1597306 h 2320724"/>
              <a:gd name="connsiteX51" fmla="*/ 2245844 w 2269412"/>
              <a:gd name="connsiteY51" fmla="*/ 1643605 h 2320724"/>
              <a:gd name="connsiteX52" fmla="*/ 2228482 w 2269412"/>
              <a:gd name="connsiteY52" fmla="*/ 1713053 h 2320724"/>
              <a:gd name="connsiteX53" fmla="*/ 2193757 w 2269412"/>
              <a:gd name="connsiteY53" fmla="*/ 1794076 h 2320724"/>
              <a:gd name="connsiteX54" fmla="*/ 2130097 w 2269412"/>
              <a:gd name="connsiteY54" fmla="*/ 1846162 h 2320724"/>
              <a:gd name="connsiteX55" fmla="*/ 2002775 w 2269412"/>
              <a:gd name="connsiteY55" fmla="*/ 1961909 h 2320724"/>
              <a:gd name="connsiteX56" fmla="*/ 1863879 w 2269412"/>
              <a:gd name="connsiteY56" fmla="*/ 2048719 h 2320724"/>
              <a:gd name="connsiteX57" fmla="*/ 1829155 w 2269412"/>
              <a:gd name="connsiteY57" fmla="*/ 2060294 h 2320724"/>
              <a:gd name="connsiteX58" fmla="*/ 1765494 w 2269412"/>
              <a:gd name="connsiteY58" fmla="*/ 2077656 h 2320724"/>
              <a:gd name="connsiteX59" fmla="*/ 1719195 w 2269412"/>
              <a:gd name="connsiteY59" fmla="*/ 2100805 h 2320724"/>
              <a:gd name="connsiteX60" fmla="*/ 1678684 w 2269412"/>
              <a:gd name="connsiteY60" fmla="*/ 2112380 h 2320724"/>
              <a:gd name="connsiteX61" fmla="*/ 1661322 w 2269412"/>
              <a:gd name="connsiteY61" fmla="*/ 2123954 h 2320724"/>
              <a:gd name="connsiteX62" fmla="*/ 1620811 w 2269412"/>
              <a:gd name="connsiteY62" fmla="*/ 2141316 h 2320724"/>
              <a:gd name="connsiteX63" fmla="*/ 1557150 w 2269412"/>
              <a:gd name="connsiteY63" fmla="*/ 2199190 h 2320724"/>
              <a:gd name="connsiteX64" fmla="*/ 1545575 w 2269412"/>
              <a:gd name="connsiteY64" fmla="*/ 2222339 h 2320724"/>
              <a:gd name="connsiteX65" fmla="*/ 1516638 w 2269412"/>
              <a:gd name="connsiteY65" fmla="*/ 2257063 h 2320724"/>
              <a:gd name="connsiteX66" fmla="*/ 1510851 w 2269412"/>
              <a:gd name="connsiteY66" fmla="*/ 2274425 h 2320724"/>
              <a:gd name="connsiteX67" fmla="*/ 1493489 w 2269412"/>
              <a:gd name="connsiteY67" fmla="*/ 2286000 h 2320724"/>
              <a:gd name="connsiteX68" fmla="*/ 1418254 w 2269412"/>
              <a:gd name="connsiteY68" fmla="*/ 2309149 h 2320724"/>
              <a:gd name="connsiteX69" fmla="*/ 1366168 w 2269412"/>
              <a:gd name="connsiteY69" fmla="*/ 2320724 h 2320724"/>
              <a:gd name="connsiteX70" fmla="*/ 891606 w 2269412"/>
              <a:gd name="connsiteY70" fmla="*/ 2314937 h 2320724"/>
              <a:gd name="connsiteX71" fmla="*/ 561727 w 2269412"/>
              <a:gd name="connsiteY71" fmla="*/ 2297575 h 2320724"/>
              <a:gd name="connsiteX72" fmla="*/ 509641 w 2269412"/>
              <a:gd name="connsiteY72" fmla="*/ 2280213 h 2320724"/>
              <a:gd name="connsiteX73" fmla="*/ 440193 w 2269412"/>
              <a:gd name="connsiteY73" fmla="*/ 2262851 h 2320724"/>
              <a:gd name="connsiteX74" fmla="*/ 405469 w 2269412"/>
              <a:gd name="connsiteY74" fmla="*/ 2251276 h 2320724"/>
              <a:gd name="connsiteX75" fmla="*/ 359170 w 2269412"/>
              <a:gd name="connsiteY75" fmla="*/ 2233914 h 2320724"/>
              <a:gd name="connsiteX76" fmla="*/ 336021 w 2269412"/>
              <a:gd name="connsiteY76" fmla="*/ 2228126 h 2320724"/>
              <a:gd name="connsiteX77" fmla="*/ 289722 w 2269412"/>
              <a:gd name="connsiteY77" fmla="*/ 2210764 h 2320724"/>
              <a:gd name="connsiteX78" fmla="*/ 237636 w 2269412"/>
              <a:gd name="connsiteY78" fmla="*/ 2164466 h 2320724"/>
              <a:gd name="connsiteX79" fmla="*/ 197125 w 2269412"/>
              <a:gd name="connsiteY79" fmla="*/ 2123954 h 2320724"/>
              <a:gd name="connsiteX80" fmla="*/ 162401 w 2269412"/>
              <a:gd name="connsiteY80" fmla="*/ 2083443 h 2320724"/>
              <a:gd name="connsiteX81" fmla="*/ 121889 w 2269412"/>
              <a:gd name="connsiteY81" fmla="*/ 2019782 h 2320724"/>
              <a:gd name="connsiteX82" fmla="*/ 98740 w 2269412"/>
              <a:gd name="connsiteY82" fmla="*/ 1985058 h 2320724"/>
              <a:gd name="connsiteX83" fmla="*/ 92952 w 2269412"/>
              <a:gd name="connsiteY83" fmla="*/ 1932972 h 2320724"/>
              <a:gd name="connsiteX84" fmla="*/ 81378 w 2269412"/>
              <a:gd name="connsiteY84" fmla="*/ 1863524 h 2320724"/>
              <a:gd name="connsiteX85" fmla="*/ 92952 w 2269412"/>
              <a:gd name="connsiteY85" fmla="*/ 1585732 h 2320724"/>
              <a:gd name="connsiteX86" fmla="*/ 104527 w 2269412"/>
              <a:gd name="connsiteY86" fmla="*/ 1545220 h 2320724"/>
              <a:gd name="connsiteX87" fmla="*/ 110314 w 2269412"/>
              <a:gd name="connsiteY87" fmla="*/ 1510496 h 2320724"/>
              <a:gd name="connsiteX88" fmla="*/ 87165 w 2269412"/>
              <a:gd name="connsiteY88" fmla="*/ 1394749 h 23207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</a:cxnLst>
            <a:rect l="l" t="t" r="r" b="b"/>
            <a:pathLst>
              <a:path w="2269412" h="2320724">
                <a:moveTo>
                  <a:pt x="87165" y="1394749"/>
                </a:moveTo>
                <a:lnTo>
                  <a:pt x="87165" y="1394749"/>
                </a:lnTo>
                <a:cubicBezTo>
                  <a:pt x="79449" y="1367741"/>
                  <a:pt x="68352" y="1341478"/>
                  <a:pt x="64016" y="1313726"/>
                </a:cubicBezTo>
                <a:cubicBezTo>
                  <a:pt x="58647" y="1279365"/>
                  <a:pt x="61807" y="1244147"/>
                  <a:pt x="58228" y="1209554"/>
                </a:cubicBezTo>
                <a:cubicBezTo>
                  <a:pt x="56009" y="1188101"/>
                  <a:pt x="50512" y="1167114"/>
                  <a:pt x="46654" y="1145894"/>
                </a:cubicBezTo>
                <a:cubicBezTo>
                  <a:pt x="44725" y="1122744"/>
                  <a:pt x="44903" y="1099321"/>
                  <a:pt x="40866" y="1076445"/>
                </a:cubicBezTo>
                <a:cubicBezTo>
                  <a:pt x="39061" y="1066215"/>
                  <a:pt x="31546" y="1057650"/>
                  <a:pt x="29292" y="1047509"/>
                </a:cubicBezTo>
                <a:cubicBezTo>
                  <a:pt x="23788" y="1022739"/>
                  <a:pt x="21575" y="997352"/>
                  <a:pt x="17717" y="972273"/>
                </a:cubicBezTo>
                <a:cubicBezTo>
                  <a:pt x="15788" y="939478"/>
                  <a:pt x="14658" y="906626"/>
                  <a:pt x="11930" y="873888"/>
                </a:cubicBezTo>
                <a:cubicBezTo>
                  <a:pt x="8869" y="837160"/>
                  <a:pt x="751" y="800782"/>
                  <a:pt x="355" y="763929"/>
                </a:cubicBezTo>
                <a:cubicBezTo>
                  <a:pt x="-1180" y="621170"/>
                  <a:pt x="2529" y="478388"/>
                  <a:pt x="6142" y="335666"/>
                </a:cubicBezTo>
                <a:cubicBezTo>
                  <a:pt x="7035" y="300385"/>
                  <a:pt x="10899" y="314577"/>
                  <a:pt x="23504" y="289367"/>
                </a:cubicBezTo>
                <a:cubicBezTo>
                  <a:pt x="62286" y="211801"/>
                  <a:pt x="6911" y="305576"/>
                  <a:pt x="52441" y="237281"/>
                </a:cubicBezTo>
                <a:cubicBezTo>
                  <a:pt x="56210" y="231628"/>
                  <a:pt x="74181" y="199618"/>
                  <a:pt x="81378" y="190982"/>
                </a:cubicBezTo>
                <a:cubicBezTo>
                  <a:pt x="86618" y="184695"/>
                  <a:pt x="91930" y="178160"/>
                  <a:pt x="98740" y="173620"/>
                </a:cubicBezTo>
                <a:cubicBezTo>
                  <a:pt x="103816" y="170236"/>
                  <a:pt x="110315" y="169762"/>
                  <a:pt x="116102" y="167833"/>
                </a:cubicBezTo>
                <a:cubicBezTo>
                  <a:pt x="142189" y="128700"/>
                  <a:pt x="107807" y="174054"/>
                  <a:pt x="162401" y="133109"/>
                </a:cubicBezTo>
                <a:cubicBezTo>
                  <a:pt x="202658" y="102916"/>
                  <a:pt x="134306" y="123682"/>
                  <a:pt x="202912" y="109959"/>
                </a:cubicBezTo>
                <a:cubicBezTo>
                  <a:pt x="250730" y="74095"/>
                  <a:pt x="197227" y="109916"/>
                  <a:pt x="266573" y="81023"/>
                </a:cubicBezTo>
                <a:cubicBezTo>
                  <a:pt x="334177" y="52855"/>
                  <a:pt x="254572" y="70485"/>
                  <a:pt x="330233" y="57873"/>
                </a:cubicBezTo>
                <a:cubicBezTo>
                  <a:pt x="339879" y="52086"/>
                  <a:pt x="348930" y="45166"/>
                  <a:pt x="359170" y="40511"/>
                </a:cubicBezTo>
                <a:cubicBezTo>
                  <a:pt x="370277" y="35462"/>
                  <a:pt x="382233" y="32525"/>
                  <a:pt x="393894" y="28937"/>
                </a:cubicBezTo>
                <a:cubicBezTo>
                  <a:pt x="395068" y="28576"/>
                  <a:pt x="447390" y="13180"/>
                  <a:pt x="457555" y="11575"/>
                </a:cubicBezTo>
                <a:cubicBezTo>
                  <a:pt x="486391" y="7022"/>
                  <a:pt x="515428" y="3858"/>
                  <a:pt x="544365" y="0"/>
                </a:cubicBezTo>
                <a:lnTo>
                  <a:pt x="804795" y="5787"/>
                </a:lnTo>
                <a:cubicBezTo>
                  <a:pt x="840672" y="9204"/>
                  <a:pt x="874005" y="25983"/>
                  <a:pt x="908968" y="34724"/>
                </a:cubicBezTo>
                <a:cubicBezTo>
                  <a:pt x="968500" y="49608"/>
                  <a:pt x="939518" y="44049"/>
                  <a:pt x="995778" y="52086"/>
                </a:cubicBezTo>
                <a:cubicBezTo>
                  <a:pt x="1112567" y="85455"/>
                  <a:pt x="966891" y="43198"/>
                  <a:pt x="1071013" y="75235"/>
                </a:cubicBezTo>
                <a:cubicBezTo>
                  <a:pt x="1084436" y="79365"/>
                  <a:pt x="1098446" y="81692"/>
                  <a:pt x="1111525" y="86810"/>
                </a:cubicBezTo>
                <a:cubicBezTo>
                  <a:pt x="1142899" y="99087"/>
                  <a:pt x="1170890" y="121782"/>
                  <a:pt x="1204122" y="127321"/>
                </a:cubicBezTo>
                <a:cubicBezTo>
                  <a:pt x="1215697" y="129250"/>
                  <a:pt x="1227358" y="130716"/>
                  <a:pt x="1238846" y="133109"/>
                </a:cubicBezTo>
                <a:cubicBezTo>
                  <a:pt x="1273669" y="140364"/>
                  <a:pt x="1307931" y="150410"/>
                  <a:pt x="1343018" y="156258"/>
                </a:cubicBezTo>
                <a:lnTo>
                  <a:pt x="1377742" y="162045"/>
                </a:lnTo>
                <a:cubicBezTo>
                  <a:pt x="1395104" y="169762"/>
                  <a:pt x="1412120" y="178309"/>
                  <a:pt x="1429828" y="185195"/>
                </a:cubicBezTo>
                <a:cubicBezTo>
                  <a:pt x="1446885" y="191828"/>
                  <a:pt x="1465391" y="194689"/>
                  <a:pt x="1481914" y="202557"/>
                </a:cubicBezTo>
                <a:cubicBezTo>
                  <a:pt x="1506111" y="214079"/>
                  <a:pt x="1527392" y="231083"/>
                  <a:pt x="1551363" y="243068"/>
                </a:cubicBezTo>
                <a:cubicBezTo>
                  <a:pt x="1582405" y="258589"/>
                  <a:pt x="1616372" y="274463"/>
                  <a:pt x="1643960" y="295154"/>
                </a:cubicBezTo>
                <a:cubicBezTo>
                  <a:pt x="1676108" y="319265"/>
                  <a:pt x="1658838" y="307553"/>
                  <a:pt x="1696046" y="329878"/>
                </a:cubicBezTo>
                <a:cubicBezTo>
                  <a:pt x="1711516" y="376291"/>
                  <a:pt x="1707639" y="368314"/>
                  <a:pt x="1753919" y="439838"/>
                </a:cubicBezTo>
                <a:cubicBezTo>
                  <a:pt x="1856376" y="598180"/>
                  <a:pt x="1797464" y="511735"/>
                  <a:pt x="1950689" y="717630"/>
                </a:cubicBezTo>
                <a:cubicBezTo>
                  <a:pt x="1967965" y="740844"/>
                  <a:pt x="1985238" y="764061"/>
                  <a:pt x="2002775" y="787078"/>
                </a:cubicBezTo>
                <a:cubicBezTo>
                  <a:pt x="2016105" y="804574"/>
                  <a:pt x="2026734" y="824680"/>
                  <a:pt x="2043287" y="839164"/>
                </a:cubicBezTo>
                <a:cubicBezTo>
                  <a:pt x="2058720" y="852668"/>
                  <a:pt x="2073714" y="866690"/>
                  <a:pt x="2089585" y="879676"/>
                </a:cubicBezTo>
                <a:cubicBezTo>
                  <a:pt x="2094968" y="884081"/>
                  <a:pt x="2102294" y="886081"/>
                  <a:pt x="2106947" y="891251"/>
                </a:cubicBezTo>
                <a:cubicBezTo>
                  <a:pt x="2119852" y="905590"/>
                  <a:pt x="2130970" y="921498"/>
                  <a:pt x="2141671" y="937549"/>
                </a:cubicBezTo>
                <a:cubicBezTo>
                  <a:pt x="2145529" y="943336"/>
                  <a:pt x="2150135" y="948690"/>
                  <a:pt x="2153246" y="954911"/>
                </a:cubicBezTo>
                <a:cubicBezTo>
                  <a:pt x="2157892" y="964203"/>
                  <a:pt x="2159476" y="974940"/>
                  <a:pt x="2164821" y="983848"/>
                </a:cubicBezTo>
                <a:cubicBezTo>
                  <a:pt x="2176936" y="1004040"/>
                  <a:pt x="2194056" y="1021049"/>
                  <a:pt x="2205332" y="1041721"/>
                </a:cubicBezTo>
                <a:cubicBezTo>
                  <a:pt x="2245416" y="1115209"/>
                  <a:pt x="2224162" y="1092054"/>
                  <a:pt x="2245844" y="1151681"/>
                </a:cubicBezTo>
                <a:cubicBezTo>
                  <a:pt x="2248792" y="1159789"/>
                  <a:pt x="2253560" y="1167114"/>
                  <a:pt x="2257418" y="1174830"/>
                </a:cubicBezTo>
                <a:cubicBezTo>
                  <a:pt x="2275804" y="1340287"/>
                  <a:pt x="2270824" y="1275551"/>
                  <a:pt x="2257418" y="1597306"/>
                </a:cubicBezTo>
                <a:cubicBezTo>
                  <a:pt x="2256756" y="1613200"/>
                  <a:pt x="2248964" y="1628006"/>
                  <a:pt x="2245844" y="1643605"/>
                </a:cubicBezTo>
                <a:cubicBezTo>
                  <a:pt x="2229015" y="1727752"/>
                  <a:pt x="2252412" y="1646050"/>
                  <a:pt x="2228482" y="1713053"/>
                </a:cubicBezTo>
                <a:cubicBezTo>
                  <a:pt x="2221375" y="1732952"/>
                  <a:pt x="2212044" y="1775788"/>
                  <a:pt x="2193757" y="1794076"/>
                </a:cubicBezTo>
                <a:cubicBezTo>
                  <a:pt x="2174370" y="1813463"/>
                  <a:pt x="2149484" y="1826775"/>
                  <a:pt x="2130097" y="1846162"/>
                </a:cubicBezTo>
                <a:cubicBezTo>
                  <a:pt x="1981914" y="1994343"/>
                  <a:pt x="2118451" y="1864029"/>
                  <a:pt x="2002775" y="1961909"/>
                </a:cubicBezTo>
                <a:cubicBezTo>
                  <a:pt x="1945326" y="2010521"/>
                  <a:pt x="2001957" y="2002692"/>
                  <a:pt x="1863879" y="2048719"/>
                </a:cubicBezTo>
                <a:cubicBezTo>
                  <a:pt x="1852304" y="2052577"/>
                  <a:pt x="1840860" y="2056851"/>
                  <a:pt x="1829155" y="2060294"/>
                </a:cubicBezTo>
                <a:cubicBezTo>
                  <a:pt x="1808053" y="2066500"/>
                  <a:pt x="1786488" y="2071096"/>
                  <a:pt x="1765494" y="2077656"/>
                </a:cubicBezTo>
                <a:cubicBezTo>
                  <a:pt x="1677102" y="2105278"/>
                  <a:pt x="1780684" y="2074452"/>
                  <a:pt x="1719195" y="2100805"/>
                </a:cubicBezTo>
                <a:cubicBezTo>
                  <a:pt x="1693210" y="2111941"/>
                  <a:pt x="1701227" y="2101108"/>
                  <a:pt x="1678684" y="2112380"/>
                </a:cubicBezTo>
                <a:cubicBezTo>
                  <a:pt x="1672463" y="2115491"/>
                  <a:pt x="1667543" y="2120843"/>
                  <a:pt x="1661322" y="2123954"/>
                </a:cubicBezTo>
                <a:cubicBezTo>
                  <a:pt x="1648181" y="2130524"/>
                  <a:pt x="1633501" y="2133913"/>
                  <a:pt x="1620811" y="2141316"/>
                </a:cubicBezTo>
                <a:cubicBezTo>
                  <a:pt x="1608622" y="2148426"/>
                  <a:pt x="1561477" y="2190537"/>
                  <a:pt x="1557150" y="2199190"/>
                </a:cubicBezTo>
                <a:cubicBezTo>
                  <a:pt x="1553292" y="2206906"/>
                  <a:pt x="1550522" y="2215271"/>
                  <a:pt x="1545575" y="2222339"/>
                </a:cubicBezTo>
                <a:cubicBezTo>
                  <a:pt x="1536935" y="2234682"/>
                  <a:pt x="1526284" y="2245488"/>
                  <a:pt x="1516638" y="2257063"/>
                </a:cubicBezTo>
                <a:cubicBezTo>
                  <a:pt x="1514709" y="2262850"/>
                  <a:pt x="1514662" y="2269661"/>
                  <a:pt x="1510851" y="2274425"/>
                </a:cubicBezTo>
                <a:cubicBezTo>
                  <a:pt x="1506506" y="2279856"/>
                  <a:pt x="1499710" y="2282889"/>
                  <a:pt x="1493489" y="2286000"/>
                </a:cubicBezTo>
                <a:cubicBezTo>
                  <a:pt x="1447558" y="2308966"/>
                  <a:pt x="1463184" y="2300163"/>
                  <a:pt x="1418254" y="2309149"/>
                </a:cubicBezTo>
                <a:cubicBezTo>
                  <a:pt x="1400814" y="2312637"/>
                  <a:pt x="1383530" y="2316866"/>
                  <a:pt x="1366168" y="2320724"/>
                </a:cubicBezTo>
                <a:lnTo>
                  <a:pt x="891606" y="2314937"/>
                </a:lnTo>
                <a:cubicBezTo>
                  <a:pt x="631275" y="2310772"/>
                  <a:pt x="719696" y="2320141"/>
                  <a:pt x="561727" y="2297575"/>
                </a:cubicBezTo>
                <a:cubicBezTo>
                  <a:pt x="519284" y="2276352"/>
                  <a:pt x="559005" y="2293676"/>
                  <a:pt x="509641" y="2280213"/>
                </a:cubicBezTo>
                <a:cubicBezTo>
                  <a:pt x="437579" y="2260560"/>
                  <a:pt x="512156" y="2274844"/>
                  <a:pt x="440193" y="2262851"/>
                </a:cubicBezTo>
                <a:cubicBezTo>
                  <a:pt x="428618" y="2258993"/>
                  <a:pt x="416959" y="2255380"/>
                  <a:pt x="405469" y="2251276"/>
                </a:cubicBezTo>
                <a:cubicBezTo>
                  <a:pt x="389947" y="2245732"/>
                  <a:pt x="374807" y="2239126"/>
                  <a:pt x="359170" y="2233914"/>
                </a:cubicBezTo>
                <a:cubicBezTo>
                  <a:pt x="351624" y="2231399"/>
                  <a:pt x="343567" y="2230641"/>
                  <a:pt x="336021" y="2228126"/>
                </a:cubicBezTo>
                <a:cubicBezTo>
                  <a:pt x="320384" y="2222914"/>
                  <a:pt x="305155" y="2216551"/>
                  <a:pt x="289722" y="2210764"/>
                </a:cubicBezTo>
                <a:cubicBezTo>
                  <a:pt x="235707" y="2156749"/>
                  <a:pt x="326509" y="2246503"/>
                  <a:pt x="237636" y="2164466"/>
                </a:cubicBezTo>
                <a:cubicBezTo>
                  <a:pt x="223603" y="2151513"/>
                  <a:pt x="210629" y="2137458"/>
                  <a:pt x="197125" y="2123954"/>
                </a:cubicBezTo>
                <a:cubicBezTo>
                  <a:pt x="179242" y="2106071"/>
                  <a:pt x="177250" y="2105716"/>
                  <a:pt x="162401" y="2083443"/>
                </a:cubicBezTo>
                <a:cubicBezTo>
                  <a:pt x="148449" y="2062515"/>
                  <a:pt x="135553" y="2040899"/>
                  <a:pt x="121889" y="2019782"/>
                </a:cubicBezTo>
                <a:cubicBezTo>
                  <a:pt x="114332" y="2008103"/>
                  <a:pt x="98740" y="1985058"/>
                  <a:pt x="98740" y="1985058"/>
                </a:cubicBezTo>
                <a:cubicBezTo>
                  <a:pt x="96811" y="1967696"/>
                  <a:pt x="95422" y="1950265"/>
                  <a:pt x="92952" y="1932972"/>
                </a:cubicBezTo>
                <a:cubicBezTo>
                  <a:pt x="89633" y="1909739"/>
                  <a:pt x="81899" y="1886987"/>
                  <a:pt x="81378" y="1863524"/>
                </a:cubicBezTo>
                <a:cubicBezTo>
                  <a:pt x="81334" y="1861539"/>
                  <a:pt x="85984" y="1636833"/>
                  <a:pt x="92952" y="1585732"/>
                </a:cubicBezTo>
                <a:cubicBezTo>
                  <a:pt x="94850" y="1571816"/>
                  <a:pt x="101369" y="1558905"/>
                  <a:pt x="104527" y="1545220"/>
                </a:cubicBezTo>
                <a:cubicBezTo>
                  <a:pt x="107166" y="1533786"/>
                  <a:pt x="108385" y="1522071"/>
                  <a:pt x="110314" y="1510496"/>
                </a:cubicBezTo>
                <a:cubicBezTo>
                  <a:pt x="96446" y="1406476"/>
                  <a:pt x="91023" y="1414040"/>
                  <a:pt x="87165" y="1394749"/>
                </a:cubicBezTo>
                <a:close/>
              </a:path>
            </a:pathLst>
          </a:custGeom>
          <a:solidFill>
            <a:schemeClr val="accent1">
              <a:alpha val="9000"/>
            </a:schemeClr>
          </a:solidFill>
          <a:ln w="127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8208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4F81BD"/>
                                      </p:to>
                                    </p:animClr>
                                    <p:animClr clrSpc="rgb" dir="cw">
                                      <p:cBhvr>
                                        <p:cTn id="3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F81BD"/>
                                      </p:to>
                                    </p:animClr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32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solidFill>
                  <a:schemeClr val="tx2"/>
                </a:solidFill>
              </a:rPr>
              <a:t>Preferences SP on Trees: Special Cases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Tree = line</a:t>
            </a:r>
          </a:p>
          <a:p>
            <a:pPr lvl="1"/>
            <a:r>
              <a:rPr lang="en-GB" dirty="0" smtClean="0"/>
              <a:t>recover the usual definition of SP</a:t>
            </a:r>
          </a:p>
          <a:p>
            <a:r>
              <a:rPr lang="en-GB" dirty="0" smtClean="0"/>
              <a:t>Tree = star</a:t>
            </a:r>
          </a:p>
          <a:p>
            <a:pPr lvl="1"/>
            <a:r>
              <a:rPr lang="en-GB" dirty="0" smtClean="0"/>
              <a:t>there exists a special candidate </a:t>
            </a:r>
            <a:r>
              <a:rPr lang="en-GB" dirty="0" smtClean="0">
                <a:solidFill>
                  <a:srgbClr val="FF0000"/>
                </a:solidFill>
              </a:rPr>
              <a:t>C</a:t>
            </a:r>
            <a:r>
              <a:rPr lang="en-GB" dirty="0" smtClean="0"/>
              <a:t> </a:t>
            </a:r>
            <a:br>
              <a:rPr lang="en-GB" dirty="0" smtClean="0"/>
            </a:br>
            <a:r>
              <a:rPr lang="en-GB" dirty="0" smtClean="0"/>
              <a:t>ranked </a:t>
            </a:r>
            <a:r>
              <a:rPr lang="en-GB" dirty="0" smtClean="0">
                <a:solidFill>
                  <a:schemeClr val="accent1"/>
                </a:solidFill>
              </a:rPr>
              <a:t>first or second</a:t>
            </a:r>
            <a:r>
              <a:rPr lang="en-GB" dirty="0" smtClean="0"/>
              <a:t> by every voter</a:t>
            </a:r>
            <a:endParaRPr lang="en-GB" dirty="0"/>
          </a:p>
        </p:txBody>
      </p:sp>
      <p:grpSp>
        <p:nvGrpSpPr>
          <p:cNvPr id="29" name="Group 28"/>
          <p:cNvGrpSpPr/>
          <p:nvPr/>
        </p:nvGrpSpPr>
        <p:grpSpPr>
          <a:xfrm>
            <a:off x="3131840" y="4581128"/>
            <a:ext cx="2354560" cy="2082668"/>
            <a:chOff x="3131840" y="4581128"/>
            <a:chExt cx="2354560" cy="2082668"/>
          </a:xfrm>
        </p:grpSpPr>
        <p:sp>
          <p:nvSpPr>
            <p:cNvPr id="4" name="Oval 3"/>
            <p:cNvSpPr/>
            <p:nvPr/>
          </p:nvSpPr>
          <p:spPr>
            <a:xfrm>
              <a:off x="4211960" y="5517232"/>
              <a:ext cx="194320" cy="194320"/>
            </a:xfrm>
            <a:prstGeom prst="ellipse">
              <a:avLst/>
            </a:prstGeom>
            <a:solidFill>
              <a:srgbClr val="FF0000"/>
            </a:solidFill>
            <a:ln w="635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/>
            <p:cNvSpPr/>
            <p:nvPr/>
          </p:nvSpPr>
          <p:spPr>
            <a:xfrm>
              <a:off x="4211960" y="4581128"/>
              <a:ext cx="194320" cy="194320"/>
            </a:xfrm>
            <a:prstGeom prst="ellipse">
              <a:avLst/>
            </a:prstGeom>
            <a:solidFill>
              <a:srgbClr val="FF0000"/>
            </a:solidFill>
            <a:ln w="635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/>
            <p:cNvSpPr/>
            <p:nvPr/>
          </p:nvSpPr>
          <p:spPr>
            <a:xfrm>
              <a:off x="4211960" y="6469476"/>
              <a:ext cx="194320" cy="194320"/>
            </a:xfrm>
            <a:prstGeom prst="ellipse">
              <a:avLst/>
            </a:prstGeom>
            <a:solidFill>
              <a:srgbClr val="FF0000"/>
            </a:solidFill>
            <a:ln w="635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3131840" y="5517232"/>
              <a:ext cx="194320" cy="194320"/>
            </a:xfrm>
            <a:prstGeom prst="ellipse">
              <a:avLst/>
            </a:prstGeom>
            <a:solidFill>
              <a:srgbClr val="FF0000"/>
            </a:solidFill>
            <a:ln w="635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5292080" y="5517232"/>
              <a:ext cx="194320" cy="194320"/>
            </a:xfrm>
            <a:prstGeom prst="ellipse">
              <a:avLst/>
            </a:prstGeom>
            <a:solidFill>
              <a:srgbClr val="FF0000"/>
            </a:solidFill>
            <a:ln w="635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3326160" y="4775448"/>
              <a:ext cx="194320" cy="194320"/>
            </a:xfrm>
            <a:prstGeom prst="ellipse">
              <a:avLst/>
            </a:prstGeom>
            <a:solidFill>
              <a:srgbClr val="FF0000"/>
            </a:solidFill>
            <a:ln w="635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5097760" y="4775448"/>
              <a:ext cx="194320" cy="194320"/>
            </a:xfrm>
            <a:prstGeom prst="ellipse">
              <a:avLst/>
            </a:prstGeom>
            <a:solidFill>
              <a:srgbClr val="FF0000"/>
            </a:solidFill>
            <a:ln w="635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3326160" y="6273597"/>
              <a:ext cx="194320" cy="194320"/>
            </a:xfrm>
            <a:prstGeom prst="ellipse">
              <a:avLst/>
            </a:prstGeom>
            <a:solidFill>
              <a:srgbClr val="FF0000"/>
            </a:solidFill>
            <a:ln w="635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5101539" y="6273597"/>
              <a:ext cx="194320" cy="194320"/>
            </a:xfrm>
            <a:prstGeom prst="ellipse">
              <a:avLst/>
            </a:prstGeom>
            <a:solidFill>
              <a:srgbClr val="FF0000"/>
            </a:solidFill>
            <a:ln w="635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" name="Straight Connector 13"/>
            <p:cNvCxnSpPr>
              <a:stCxn id="4" idx="0"/>
              <a:endCxn id="5" idx="4"/>
            </p:cNvCxnSpPr>
            <p:nvPr/>
          </p:nvCxnSpPr>
          <p:spPr>
            <a:xfrm flipV="1">
              <a:off x="4309120" y="4775448"/>
              <a:ext cx="0" cy="741784"/>
            </a:xfrm>
            <a:prstGeom prst="line">
              <a:avLst/>
            </a:prstGeom>
            <a:ln w="38100">
              <a:solidFill>
                <a:schemeClr val="accent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>
              <a:stCxn id="4" idx="7"/>
              <a:endCxn id="10" idx="3"/>
            </p:cNvCxnSpPr>
            <p:nvPr/>
          </p:nvCxnSpPr>
          <p:spPr>
            <a:xfrm flipV="1">
              <a:off x="4377822" y="4941310"/>
              <a:ext cx="748396" cy="604380"/>
            </a:xfrm>
            <a:prstGeom prst="line">
              <a:avLst/>
            </a:prstGeom>
            <a:ln w="38100">
              <a:solidFill>
                <a:schemeClr val="accent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>
              <a:stCxn id="4" idx="6"/>
              <a:endCxn id="8" idx="2"/>
            </p:cNvCxnSpPr>
            <p:nvPr/>
          </p:nvCxnSpPr>
          <p:spPr>
            <a:xfrm>
              <a:off x="4406280" y="5614392"/>
              <a:ext cx="885800" cy="0"/>
            </a:xfrm>
            <a:prstGeom prst="line">
              <a:avLst/>
            </a:prstGeom>
            <a:ln w="38100">
              <a:solidFill>
                <a:schemeClr val="accent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>
              <a:stCxn id="4" idx="5"/>
              <a:endCxn id="12" idx="1"/>
            </p:cNvCxnSpPr>
            <p:nvPr/>
          </p:nvCxnSpPr>
          <p:spPr>
            <a:xfrm>
              <a:off x="4377822" y="5683094"/>
              <a:ext cx="752175" cy="618961"/>
            </a:xfrm>
            <a:prstGeom prst="line">
              <a:avLst/>
            </a:prstGeom>
            <a:ln w="38100">
              <a:solidFill>
                <a:schemeClr val="accent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>
              <a:stCxn id="4" idx="4"/>
              <a:endCxn id="6" idx="0"/>
            </p:cNvCxnSpPr>
            <p:nvPr/>
          </p:nvCxnSpPr>
          <p:spPr>
            <a:xfrm>
              <a:off x="4309120" y="5711552"/>
              <a:ext cx="0" cy="757924"/>
            </a:xfrm>
            <a:prstGeom prst="line">
              <a:avLst/>
            </a:prstGeom>
            <a:ln w="38100">
              <a:solidFill>
                <a:schemeClr val="accent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>
              <a:stCxn id="4" idx="3"/>
              <a:endCxn id="11" idx="7"/>
            </p:cNvCxnSpPr>
            <p:nvPr/>
          </p:nvCxnSpPr>
          <p:spPr>
            <a:xfrm flipH="1">
              <a:off x="3492022" y="5683094"/>
              <a:ext cx="748396" cy="618961"/>
            </a:xfrm>
            <a:prstGeom prst="line">
              <a:avLst/>
            </a:prstGeom>
            <a:ln w="38100">
              <a:solidFill>
                <a:schemeClr val="accent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>
              <a:stCxn id="4" idx="1"/>
              <a:endCxn id="9" idx="5"/>
            </p:cNvCxnSpPr>
            <p:nvPr/>
          </p:nvCxnSpPr>
          <p:spPr>
            <a:xfrm flipH="1" flipV="1">
              <a:off x="3492022" y="4941310"/>
              <a:ext cx="748396" cy="604380"/>
            </a:xfrm>
            <a:prstGeom prst="line">
              <a:avLst/>
            </a:prstGeom>
            <a:ln w="38100">
              <a:solidFill>
                <a:schemeClr val="accent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>
              <a:stCxn id="4" idx="2"/>
              <a:endCxn id="7" idx="6"/>
            </p:cNvCxnSpPr>
            <p:nvPr/>
          </p:nvCxnSpPr>
          <p:spPr>
            <a:xfrm flipH="1">
              <a:off x="3326160" y="5614392"/>
              <a:ext cx="885800" cy="0"/>
            </a:xfrm>
            <a:prstGeom prst="line">
              <a:avLst/>
            </a:prstGeom>
            <a:ln w="38100">
              <a:solidFill>
                <a:schemeClr val="accent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287089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tx2"/>
                </a:solidFill>
              </a:rPr>
              <a:t>Recognizing Structured Preferences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184576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/>
              <a:t>It is easy to check if a profile is </a:t>
            </a:r>
          </a:p>
          <a:p>
            <a:pPr lvl="1"/>
            <a:r>
              <a:rPr lang="en-GB" dirty="0" smtClean="0"/>
              <a:t>single-peaked </a:t>
            </a:r>
            <a:r>
              <a:rPr lang="en-GB" dirty="0" err="1" smtClean="0"/>
              <a:t>wrt</a:t>
            </a:r>
            <a:r>
              <a:rPr lang="en-GB" dirty="0" smtClean="0"/>
              <a:t> a </a:t>
            </a:r>
            <a:r>
              <a:rPr lang="en-GB" dirty="0" smtClean="0">
                <a:solidFill>
                  <a:srgbClr val="FF0000"/>
                </a:solidFill>
              </a:rPr>
              <a:t>given axis</a:t>
            </a:r>
          </a:p>
          <a:p>
            <a:pPr lvl="1"/>
            <a:r>
              <a:rPr lang="en-GB" dirty="0" smtClean="0"/>
              <a:t>single-crossing </a:t>
            </a:r>
            <a:r>
              <a:rPr lang="en-GB" dirty="0" err="1" smtClean="0"/>
              <a:t>wrt</a:t>
            </a:r>
            <a:r>
              <a:rPr lang="en-GB" dirty="0" smtClean="0"/>
              <a:t> a </a:t>
            </a:r>
            <a:r>
              <a:rPr lang="en-GB" dirty="0" smtClean="0">
                <a:solidFill>
                  <a:srgbClr val="FF0000"/>
                </a:solidFill>
              </a:rPr>
              <a:t>given order of voters</a:t>
            </a:r>
          </a:p>
          <a:p>
            <a:pPr lvl="1"/>
            <a:r>
              <a:rPr lang="en-GB" dirty="0" smtClean="0"/>
              <a:t>1-Euclidean for a </a:t>
            </a:r>
            <a:r>
              <a:rPr lang="en-GB" dirty="0" smtClean="0">
                <a:solidFill>
                  <a:srgbClr val="FF0000"/>
                </a:solidFill>
              </a:rPr>
              <a:t>given embedding</a:t>
            </a:r>
            <a:r>
              <a:rPr lang="en-GB" dirty="0" smtClean="0"/>
              <a:t> into a line</a:t>
            </a:r>
          </a:p>
          <a:p>
            <a:pPr lvl="1"/>
            <a:r>
              <a:rPr lang="en-GB" dirty="0" smtClean="0"/>
              <a:t>single-peaked on a </a:t>
            </a:r>
            <a:r>
              <a:rPr lang="en-GB" dirty="0" smtClean="0">
                <a:solidFill>
                  <a:srgbClr val="FF0000"/>
                </a:solidFill>
              </a:rPr>
              <a:t>given labelled</a:t>
            </a:r>
            <a:r>
              <a:rPr lang="en-GB" dirty="0" smtClean="0"/>
              <a:t> tree</a:t>
            </a:r>
            <a:br>
              <a:rPr lang="en-GB" dirty="0" smtClean="0"/>
            </a:br>
            <a:r>
              <a:rPr lang="en-GB" dirty="0" smtClean="0"/>
              <a:t>(tree vertices are labelled with candidates)</a:t>
            </a:r>
          </a:p>
          <a:p>
            <a:r>
              <a:rPr lang="en-GB" dirty="0" smtClean="0"/>
              <a:t>But can we efficiently check if a profile is </a:t>
            </a:r>
          </a:p>
          <a:p>
            <a:pPr lvl="1"/>
            <a:r>
              <a:rPr lang="en-GB" dirty="0" smtClean="0"/>
              <a:t>single-peaked </a:t>
            </a:r>
            <a:r>
              <a:rPr lang="en-GB" dirty="0" err="1" smtClean="0"/>
              <a:t>wrt</a:t>
            </a:r>
            <a:r>
              <a:rPr lang="en-GB" dirty="0" smtClean="0"/>
              <a:t> </a:t>
            </a:r>
            <a:r>
              <a:rPr lang="en-GB" dirty="0" smtClean="0">
                <a:solidFill>
                  <a:schemeClr val="accent1"/>
                </a:solidFill>
              </a:rPr>
              <a:t>some axis</a:t>
            </a:r>
            <a:r>
              <a:rPr lang="en-GB" dirty="0" smtClean="0"/>
              <a:t>?</a:t>
            </a:r>
          </a:p>
          <a:p>
            <a:pPr lvl="1"/>
            <a:r>
              <a:rPr lang="en-GB" dirty="0" smtClean="0"/>
              <a:t>single-crossing </a:t>
            </a:r>
            <a:r>
              <a:rPr lang="en-GB" dirty="0" err="1" smtClean="0"/>
              <a:t>wrt</a:t>
            </a:r>
            <a:r>
              <a:rPr lang="en-GB" dirty="0" smtClean="0"/>
              <a:t> </a:t>
            </a:r>
            <a:r>
              <a:rPr lang="en-GB" dirty="0" smtClean="0">
                <a:solidFill>
                  <a:schemeClr val="accent1"/>
                </a:solidFill>
              </a:rPr>
              <a:t>some order</a:t>
            </a:r>
            <a:r>
              <a:rPr lang="en-GB" dirty="0" smtClean="0"/>
              <a:t> of voters?</a:t>
            </a:r>
          </a:p>
          <a:p>
            <a:pPr lvl="1"/>
            <a:r>
              <a:rPr lang="en-GB" dirty="0" smtClean="0"/>
              <a:t>1-Euclidean for </a:t>
            </a:r>
            <a:r>
              <a:rPr lang="en-GB" dirty="0" smtClean="0">
                <a:solidFill>
                  <a:schemeClr val="accent1"/>
                </a:solidFill>
              </a:rPr>
              <a:t>some embedding</a:t>
            </a:r>
            <a:r>
              <a:rPr lang="en-GB" dirty="0" smtClean="0"/>
              <a:t> into a line?</a:t>
            </a:r>
          </a:p>
          <a:p>
            <a:pPr lvl="1"/>
            <a:r>
              <a:rPr lang="en-GB" dirty="0" smtClean="0"/>
              <a:t>single-peaked on a  </a:t>
            </a:r>
            <a:r>
              <a:rPr lang="en-GB" dirty="0" smtClean="0">
                <a:solidFill>
                  <a:schemeClr val="accent1"/>
                </a:solidFill>
              </a:rPr>
              <a:t>given tree</a:t>
            </a:r>
            <a:r>
              <a:rPr lang="en-GB" dirty="0" smtClean="0"/>
              <a:t> for </a:t>
            </a:r>
            <a:r>
              <a:rPr lang="en-GB" dirty="0" smtClean="0">
                <a:solidFill>
                  <a:schemeClr val="accent1"/>
                </a:solidFill>
              </a:rPr>
              <a:t>some labelling</a:t>
            </a:r>
            <a:r>
              <a:rPr lang="en-GB" dirty="0" smtClean="0"/>
              <a:t>?</a:t>
            </a:r>
          </a:p>
          <a:p>
            <a:pPr lvl="1"/>
            <a:r>
              <a:rPr lang="en-GB" dirty="0" smtClean="0"/>
              <a:t>single-peaked on </a:t>
            </a:r>
            <a:r>
              <a:rPr lang="en-GB" dirty="0" smtClean="0">
                <a:solidFill>
                  <a:schemeClr val="accent1"/>
                </a:solidFill>
              </a:rPr>
              <a:t>some tree</a:t>
            </a:r>
            <a:r>
              <a:rPr lang="en-GB" dirty="0" smtClean="0"/>
              <a:t>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01484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A Useful Tool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116832"/>
          </a:xfrm>
        </p:spPr>
        <p:txBody>
          <a:bodyPr>
            <a:normAutofit/>
          </a:bodyPr>
          <a:lstStyle/>
          <a:p>
            <a:r>
              <a:rPr lang="en-US" u="sng" dirty="0" smtClean="0"/>
              <a:t>Consecutive 1s problem</a:t>
            </a:r>
            <a:r>
              <a:rPr lang="en-US" dirty="0" smtClean="0"/>
              <a:t>: given a </a:t>
            </a:r>
            <a:r>
              <a:rPr lang="en-US" dirty="0" smtClean="0">
                <a:solidFill>
                  <a:srgbClr val="FF0000"/>
                </a:solidFill>
              </a:rPr>
              <a:t>0-1</a:t>
            </a:r>
            <a:r>
              <a:rPr lang="en-US" dirty="0" smtClean="0"/>
              <a:t> matrix </a:t>
            </a:r>
            <a:r>
              <a:rPr lang="en-US" dirty="0" smtClean="0">
                <a:solidFill>
                  <a:srgbClr val="FF0000"/>
                </a:solidFill>
              </a:rPr>
              <a:t>M</a:t>
            </a:r>
            <a:r>
              <a:rPr lang="en-US" dirty="0" smtClean="0"/>
              <a:t>, can we reorder the columns of </a:t>
            </a:r>
            <a:r>
              <a:rPr lang="en-US" dirty="0" smtClean="0">
                <a:solidFill>
                  <a:srgbClr val="FF0000"/>
                </a:solidFill>
              </a:rPr>
              <a:t>M</a:t>
            </a:r>
            <a:r>
              <a:rPr lang="en-US" dirty="0" smtClean="0"/>
              <a:t> so that </a:t>
            </a:r>
            <a:r>
              <a:rPr lang="en-US" dirty="0" smtClean="0">
                <a:solidFill>
                  <a:srgbClr val="FF0000"/>
                </a:solidFill>
              </a:rPr>
              <a:t>1</a:t>
            </a:r>
            <a:r>
              <a:rPr lang="en-US" dirty="0" smtClean="0"/>
              <a:t>s appear </a:t>
            </a:r>
            <a:r>
              <a:rPr lang="en-US" dirty="0" smtClean="0">
                <a:solidFill>
                  <a:schemeClr val="accent1"/>
                </a:solidFill>
              </a:rPr>
              <a:t>consecutively</a:t>
            </a:r>
            <a:r>
              <a:rPr lang="en-US" dirty="0" smtClean="0"/>
              <a:t> in each row?</a:t>
            </a:r>
          </a:p>
          <a:p>
            <a:pPr lvl="1"/>
            <a:r>
              <a:rPr lang="en-US" dirty="0" smtClean="0"/>
              <a:t>polynomial-time algorithm (PQ-trees)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5292080" y="4293096"/>
            <a:ext cx="1728192" cy="1815882"/>
            <a:chOff x="539552" y="4149080"/>
            <a:chExt cx="1728192" cy="1815882"/>
          </a:xfrm>
        </p:grpSpPr>
        <p:sp>
          <p:nvSpPr>
            <p:cNvPr id="4" name="TextBox 3"/>
            <p:cNvSpPr txBox="1"/>
            <p:nvPr/>
          </p:nvSpPr>
          <p:spPr>
            <a:xfrm>
              <a:off x="539552" y="4149080"/>
              <a:ext cx="432048" cy="1815882"/>
            </a:xfrm>
            <a:prstGeom prst="rect">
              <a:avLst/>
            </a:prstGeom>
            <a:solidFill>
              <a:srgbClr val="66FF33">
                <a:alpha val="42000"/>
              </a:srgbClr>
            </a:solidFill>
            <a:ln w="12700"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smtClean="0">
                  <a:solidFill>
                    <a:schemeClr val="tx2"/>
                  </a:solidFill>
                </a:rPr>
                <a:t>0100</a:t>
              </a: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971600" y="4149080"/>
              <a:ext cx="432048" cy="1815882"/>
            </a:xfrm>
            <a:prstGeom prst="rect">
              <a:avLst/>
            </a:prstGeom>
            <a:solidFill>
              <a:srgbClr val="FF0000">
                <a:alpha val="24000"/>
              </a:srgbClr>
            </a:solidFill>
            <a:ln w="12700"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smtClean="0">
                  <a:solidFill>
                    <a:schemeClr val="tx2"/>
                  </a:solidFill>
                </a:rPr>
                <a:t>1100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403648" y="4149080"/>
              <a:ext cx="432048" cy="1815882"/>
            </a:xfrm>
            <a:prstGeom prst="rect">
              <a:avLst/>
            </a:prstGeom>
            <a:solidFill>
              <a:schemeClr val="accent1">
                <a:alpha val="26000"/>
              </a:schemeClr>
            </a:solidFill>
            <a:ln w="12700"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smtClean="0">
                  <a:solidFill>
                    <a:schemeClr val="tx2"/>
                  </a:solidFill>
                </a:rPr>
                <a:t>1010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835696" y="4149080"/>
              <a:ext cx="432048" cy="1815882"/>
            </a:xfrm>
            <a:prstGeom prst="rect">
              <a:avLst/>
            </a:prstGeom>
            <a:solidFill>
              <a:schemeClr val="accent6">
                <a:lumMod val="75000"/>
                <a:alpha val="30000"/>
              </a:schemeClr>
            </a:solidFill>
            <a:ln w="12700"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smtClean="0">
                  <a:solidFill>
                    <a:schemeClr val="tx2"/>
                  </a:solidFill>
                </a:rPr>
                <a:t>0011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1763688" y="4293096"/>
            <a:ext cx="1728192" cy="1815882"/>
            <a:chOff x="1763688" y="4293096"/>
            <a:chExt cx="1728192" cy="1815882"/>
          </a:xfrm>
        </p:grpSpPr>
        <p:sp>
          <p:nvSpPr>
            <p:cNvPr id="10" name="TextBox 9"/>
            <p:cNvSpPr txBox="1"/>
            <p:nvPr/>
          </p:nvSpPr>
          <p:spPr>
            <a:xfrm>
              <a:off x="2627784" y="4293096"/>
              <a:ext cx="432048" cy="1815882"/>
            </a:xfrm>
            <a:prstGeom prst="rect">
              <a:avLst/>
            </a:prstGeom>
            <a:solidFill>
              <a:srgbClr val="66FF33">
                <a:alpha val="42000"/>
              </a:srgbClr>
            </a:solidFill>
            <a:ln w="12700"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smtClean="0">
                  <a:solidFill>
                    <a:schemeClr val="tx2"/>
                  </a:solidFill>
                </a:rPr>
                <a:t>0100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059832" y="4293096"/>
              <a:ext cx="432048" cy="1815882"/>
            </a:xfrm>
            <a:prstGeom prst="rect">
              <a:avLst/>
            </a:prstGeom>
            <a:solidFill>
              <a:srgbClr val="FF0000">
                <a:alpha val="24000"/>
              </a:srgbClr>
            </a:solidFill>
            <a:ln w="12700"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smtClean="0">
                  <a:solidFill>
                    <a:schemeClr val="tx2"/>
                  </a:solidFill>
                </a:rPr>
                <a:t>1100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763688" y="4293096"/>
              <a:ext cx="432048" cy="1815882"/>
            </a:xfrm>
            <a:prstGeom prst="rect">
              <a:avLst/>
            </a:prstGeom>
            <a:solidFill>
              <a:schemeClr val="accent1">
                <a:alpha val="26000"/>
              </a:schemeClr>
            </a:solidFill>
            <a:ln w="12700"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smtClean="0">
                  <a:solidFill>
                    <a:schemeClr val="tx2"/>
                  </a:solidFill>
                </a:rPr>
                <a:t>1010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195736" y="4293096"/>
              <a:ext cx="432048" cy="1815882"/>
            </a:xfrm>
            <a:prstGeom prst="rect">
              <a:avLst/>
            </a:prstGeom>
            <a:solidFill>
              <a:schemeClr val="accent6">
                <a:lumMod val="75000"/>
                <a:alpha val="30000"/>
              </a:schemeClr>
            </a:solidFill>
            <a:ln w="12700"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smtClean="0">
                  <a:solidFill>
                    <a:schemeClr val="tx2"/>
                  </a:solidFill>
                </a:rPr>
                <a:t>0011</a:t>
              </a:r>
            </a:p>
          </p:txBody>
        </p:sp>
      </p:grpSp>
      <p:sp>
        <p:nvSpPr>
          <p:cNvPr id="15" name="Right Arrow 14"/>
          <p:cNvSpPr/>
          <p:nvPr/>
        </p:nvSpPr>
        <p:spPr>
          <a:xfrm>
            <a:off x="3923928" y="5013176"/>
            <a:ext cx="978408" cy="484632"/>
          </a:xfrm>
          <a:prstGeom prst="rightArrow">
            <a:avLst/>
          </a:prstGeom>
          <a:solidFill>
            <a:srgbClr val="7030A0"/>
          </a:solidFill>
          <a:ln w="38100">
            <a:solidFill>
              <a:srgbClr val="7030A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743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tx2"/>
                </a:solidFill>
              </a:rPr>
              <a:t>Recognizing SP Preferences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>
                <a:solidFill>
                  <a:schemeClr val="accent1"/>
                </a:solidFill>
                <a:sym typeface="Symbol" panose="05050102010706020507" pitchFamily="18" charset="2"/>
              </a:rPr>
              <a:t>v</a:t>
            </a:r>
            <a:r>
              <a:rPr lang="en-GB" baseline="-25000" dirty="0" smtClean="0">
                <a:solidFill>
                  <a:schemeClr val="accent1"/>
                </a:solidFill>
                <a:sym typeface="Symbol" panose="05050102010706020507" pitchFamily="18" charset="2"/>
              </a:rPr>
              <a:t>1</a:t>
            </a:r>
            <a:r>
              <a:rPr lang="en-GB" dirty="0" smtClean="0">
                <a:sym typeface="Symbol" panose="05050102010706020507" pitchFamily="18" charset="2"/>
              </a:rPr>
              <a:t>: </a:t>
            </a:r>
            <a:r>
              <a:rPr lang="en-GB" dirty="0">
                <a:solidFill>
                  <a:schemeClr val="accent6">
                    <a:lumMod val="75000"/>
                  </a:schemeClr>
                </a:solidFill>
                <a:sym typeface="Symbol" panose="05050102010706020507" pitchFamily="18" charset="2"/>
              </a:rPr>
              <a:t>B</a:t>
            </a:r>
            <a:r>
              <a:rPr lang="en-GB" dirty="0" smtClean="0">
                <a:sym typeface="Symbol" panose="05050102010706020507" pitchFamily="18" charset="2"/>
              </a:rPr>
              <a:t> </a:t>
            </a:r>
            <a:r>
              <a:rPr lang="en-GB" dirty="0" smtClean="0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≺ </a:t>
            </a:r>
            <a:r>
              <a:rPr lang="en-GB" dirty="0">
                <a:solidFill>
                  <a:schemeClr val="tx2"/>
                </a:solidFill>
                <a:sym typeface="Symbol" panose="05050102010706020507" pitchFamily="18" charset="2"/>
              </a:rPr>
              <a:t>A</a:t>
            </a:r>
            <a:r>
              <a:rPr lang="en-GB" dirty="0" smtClean="0">
                <a:sym typeface="Symbol" panose="05050102010706020507" pitchFamily="18" charset="2"/>
              </a:rPr>
              <a:t> </a:t>
            </a:r>
            <a:r>
              <a:rPr lang="en-GB" dirty="0" smtClean="0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≺</a:t>
            </a:r>
            <a:r>
              <a:rPr lang="en-GB" dirty="0">
                <a:sym typeface="Symbol" panose="05050102010706020507" pitchFamily="18" charset="2"/>
              </a:rPr>
              <a:t> </a:t>
            </a:r>
            <a:r>
              <a:rPr lang="en-GB" dirty="0" smtClean="0">
                <a:solidFill>
                  <a:schemeClr val="accent3">
                    <a:lumMod val="75000"/>
                  </a:schemeClr>
                </a:solidFill>
                <a:sym typeface="Symbol" panose="05050102010706020507" pitchFamily="18" charset="2"/>
              </a:rPr>
              <a:t>C</a:t>
            </a:r>
            <a:r>
              <a:rPr lang="en-GB" dirty="0" smtClean="0">
                <a:sym typeface="Symbol" panose="05050102010706020507" pitchFamily="18" charset="2"/>
              </a:rPr>
              <a:t> </a:t>
            </a:r>
            <a:r>
              <a:rPr lang="en-GB" dirty="0" smtClean="0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≺</a:t>
            </a:r>
            <a:r>
              <a:rPr lang="en-GB" dirty="0">
                <a:sym typeface="Symbol" panose="05050102010706020507" pitchFamily="18" charset="2"/>
              </a:rPr>
              <a:t> </a:t>
            </a:r>
            <a:r>
              <a:rPr lang="en-GB" dirty="0" smtClean="0">
                <a:solidFill>
                  <a:schemeClr val="accent2"/>
                </a:solidFill>
                <a:sym typeface="Symbol" panose="05050102010706020507" pitchFamily="18" charset="2"/>
              </a:rPr>
              <a:t>D</a:t>
            </a:r>
            <a:r>
              <a:rPr lang="en-GB" dirty="0" smtClean="0">
                <a:sym typeface="Symbol" panose="05050102010706020507" pitchFamily="18" charset="2"/>
              </a:rPr>
              <a:t> </a:t>
            </a:r>
            <a:r>
              <a:rPr lang="en-GB" dirty="0" smtClean="0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≺ </a:t>
            </a:r>
            <a:r>
              <a:rPr lang="en-GB" dirty="0" smtClean="0">
                <a:solidFill>
                  <a:srgbClr val="FFCC00"/>
                </a:solidFill>
                <a:ea typeface="Cambria Math" panose="02040503050406030204" pitchFamily="18" charset="0"/>
                <a:sym typeface="Symbol" panose="05050102010706020507" pitchFamily="18" charset="2"/>
              </a:rPr>
              <a:t>E</a:t>
            </a:r>
          </a:p>
          <a:p>
            <a:r>
              <a:rPr lang="en-GB" dirty="0" smtClean="0">
                <a:solidFill>
                  <a:schemeClr val="accent1"/>
                </a:solidFill>
                <a:sym typeface="Symbol" panose="05050102010706020507" pitchFamily="18" charset="2"/>
              </a:rPr>
              <a:t>v</a:t>
            </a:r>
            <a:r>
              <a:rPr lang="en-GB" baseline="-25000" dirty="0" smtClean="0">
                <a:solidFill>
                  <a:schemeClr val="accent1"/>
                </a:solidFill>
                <a:sym typeface="Symbol" panose="05050102010706020507" pitchFamily="18" charset="2"/>
              </a:rPr>
              <a:t>2</a:t>
            </a:r>
            <a:r>
              <a:rPr lang="en-GB" dirty="0" smtClean="0">
                <a:sym typeface="Symbol" panose="05050102010706020507" pitchFamily="18" charset="2"/>
              </a:rPr>
              <a:t>: </a:t>
            </a:r>
            <a:r>
              <a:rPr lang="en-GB" dirty="0" smtClean="0">
                <a:solidFill>
                  <a:schemeClr val="accent3">
                    <a:lumMod val="75000"/>
                  </a:schemeClr>
                </a:solidFill>
                <a:sym typeface="Symbol" panose="05050102010706020507" pitchFamily="18" charset="2"/>
              </a:rPr>
              <a:t>C</a:t>
            </a:r>
            <a:r>
              <a:rPr lang="en-GB" dirty="0" smtClean="0">
                <a:sym typeface="Symbol" panose="05050102010706020507" pitchFamily="18" charset="2"/>
              </a:rPr>
              <a:t>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≺ </a:t>
            </a:r>
            <a:r>
              <a:rPr lang="en-GB" dirty="0" smtClean="0">
                <a:solidFill>
                  <a:schemeClr val="accent2"/>
                </a:solidFill>
                <a:sym typeface="Symbol" panose="05050102010706020507" pitchFamily="18" charset="2"/>
              </a:rPr>
              <a:t>D</a:t>
            </a:r>
            <a:r>
              <a:rPr lang="en-GB" dirty="0" smtClean="0">
                <a:sym typeface="Symbol" panose="05050102010706020507" pitchFamily="18" charset="2"/>
              </a:rPr>
              <a:t>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≺</a:t>
            </a:r>
            <a:r>
              <a:rPr lang="en-GB" dirty="0">
                <a:sym typeface="Symbol" panose="05050102010706020507" pitchFamily="18" charset="2"/>
              </a:rPr>
              <a:t> </a:t>
            </a:r>
            <a:r>
              <a:rPr lang="en-GB" dirty="0" smtClean="0">
                <a:solidFill>
                  <a:schemeClr val="accent6">
                    <a:lumMod val="75000"/>
                  </a:schemeClr>
                </a:solidFill>
                <a:sym typeface="Symbol" panose="05050102010706020507" pitchFamily="18" charset="2"/>
              </a:rPr>
              <a:t>B</a:t>
            </a:r>
            <a:r>
              <a:rPr lang="en-GB" dirty="0" smtClean="0">
                <a:sym typeface="Symbol" panose="05050102010706020507" pitchFamily="18" charset="2"/>
              </a:rPr>
              <a:t>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≺</a:t>
            </a:r>
            <a:r>
              <a:rPr lang="en-GB" dirty="0">
                <a:sym typeface="Symbol" panose="05050102010706020507" pitchFamily="18" charset="2"/>
              </a:rPr>
              <a:t> </a:t>
            </a:r>
            <a:r>
              <a:rPr lang="en-GB" dirty="0" smtClean="0">
                <a:solidFill>
                  <a:srgbClr val="FFCC00"/>
                </a:solidFill>
                <a:sym typeface="Symbol" panose="05050102010706020507" pitchFamily="18" charset="2"/>
              </a:rPr>
              <a:t>E</a:t>
            </a:r>
            <a:r>
              <a:rPr lang="en-GB" dirty="0" smtClean="0">
                <a:sym typeface="Symbol" panose="05050102010706020507" pitchFamily="18" charset="2"/>
              </a:rPr>
              <a:t>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≺ </a:t>
            </a:r>
            <a:r>
              <a:rPr lang="en-GB" dirty="0" smtClean="0">
                <a:solidFill>
                  <a:schemeClr val="tx2"/>
                </a:solidFill>
                <a:ea typeface="Cambria Math" panose="02040503050406030204" pitchFamily="18" charset="0"/>
                <a:sym typeface="Symbol" panose="05050102010706020507" pitchFamily="18" charset="2"/>
              </a:rPr>
              <a:t>A</a:t>
            </a:r>
            <a:endParaRPr lang="en-GB" dirty="0">
              <a:solidFill>
                <a:schemeClr val="tx2"/>
              </a:solidFill>
              <a:ea typeface="Cambria Math" panose="02040503050406030204" pitchFamily="18" charset="0"/>
              <a:sym typeface="Symbol" panose="05050102010706020507" pitchFamily="18" charset="2"/>
            </a:endParaRPr>
          </a:p>
          <a:p>
            <a:r>
              <a:rPr lang="en-GB" dirty="0" smtClean="0">
                <a:solidFill>
                  <a:schemeClr val="accent1"/>
                </a:solidFill>
                <a:sym typeface="Symbol" panose="05050102010706020507" pitchFamily="18" charset="2"/>
              </a:rPr>
              <a:t>v</a:t>
            </a:r>
            <a:r>
              <a:rPr lang="en-GB" baseline="-25000" dirty="0" smtClean="0">
                <a:solidFill>
                  <a:schemeClr val="accent1"/>
                </a:solidFill>
                <a:sym typeface="Symbol" panose="05050102010706020507" pitchFamily="18" charset="2"/>
              </a:rPr>
              <a:t>3</a:t>
            </a:r>
            <a:r>
              <a:rPr lang="en-GB" dirty="0" smtClean="0">
                <a:sym typeface="Symbol" panose="05050102010706020507" pitchFamily="18" charset="2"/>
              </a:rPr>
              <a:t>: </a:t>
            </a:r>
            <a:r>
              <a:rPr lang="en-GB" dirty="0" smtClean="0">
                <a:solidFill>
                  <a:schemeClr val="accent2"/>
                </a:solidFill>
                <a:sym typeface="Symbol" panose="05050102010706020507" pitchFamily="18" charset="2"/>
              </a:rPr>
              <a:t>D</a:t>
            </a:r>
            <a:r>
              <a:rPr lang="en-GB" dirty="0" smtClean="0">
                <a:sym typeface="Symbol" panose="05050102010706020507" pitchFamily="18" charset="2"/>
              </a:rPr>
              <a:t>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≺ </a:t>
            </a:r>
            <a:r>
              <a:rPr lang="en-GB" dirty="0" smtClean="0">
                <a:solidFill>
                  <a:srgbClr val="FFCC00"/>
                </a:solidFill>
                <a:sym typeface="Symbol" panose="05050102010706020507" pitchFamily="18" charset="2"/>
              </a:rPr>
              <a:t>E</a:t>
            </a:r>
            <a:r>
              <a:rPr lang="en-GB" dirty="0" smtClean="0">
                <a:sym typeface="Symbol" panose="05050102010706020507" pitchFamily="18" charset="2"/>
              </a:rPr>
              <a:t>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≺</a:t>
            </a:r>
            <a:r>
              <a:rPr lang="en-GB" dirty="0">
                <a:sym typeface="Symbol" panose="05050102010706020507" pitchFamily="18" charset="2"/>
              </a:rPr>
              <a:t> </a:t>
            </a:r>
            <a:r>
              <a:rPr lang="en-GB" dirty="0">
                <a:solidFill>
                  <a:schemeClr val="accent3">
                    <a:lumMod val="75000"/>
                  </a:schemeClr>
                </a:solidFill>
                <a:sym typeface="Symbol" panose="05050102010706020507" pitchFamily="18" charset="2"/>
              </a:rPr>
              <a:t>C</a:t>
            </a:r>
            <a:r>
              <a:rPr lang="en-GB" dirty="0">
                <a:sym typeface="Symbol" panose="05050102010706020507" pitchFamily="18" charset="2"/>
              </a:rPr>
              <a:t>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≺</a:t>
            </a:r>
            <a:r>
              <a:rPr lang="en-GB" dirty="0">
                <a:sym typeface="Symbol" panose="05050102010706020507" pitchFamily="18" charset="2"/>
              </a:rPr>
              <a:t> </a:t>
            </a:r>
            <a:r>
              <a:rPr lang="en-GB" dirty="0" smtClean="0">
                <a:solidFill>
                  <a:schemeClr val="accent6">
                    <a:lumMod val="75000"/>
                  </a:schemeClr>
                </a:solidFill>
                <a:sym typeface="Symbol" panose="05050102010706020507" pitchFamily="18" charset="2"/>
              </a:rPr>
              <a:t>B</a:t>
            </a:r>
            <a:r>
              <a:rPr lang="en-GB" dirty="0" smtClean="0">
                <a:sym typeface="Symbol" panose="05050102010706020507" pitchFamily="18" charset="2"/>
              </a:rPr>
              <a:t>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≺ </a:t>
            </a:r>
            <a:r>
              <a:rPr lang="en-GB" dirty="0" smtClean="0">
                <a:solidFill>
                  <a:schemeClr val="tx2"/>
                </a:solidFill>
                <a:ea typeface="Cambria Math" panose="02040503050406030204" pitchFamily="18" charset="0"/>
                <a:sym typeface="Symbol" panose="05050102010706020507" pitchFamily="18" charset="2"/>
              </a:rPr>
              <a:t>A</a:t>
            </a:r>
          </a:p>
          <a:p>
            <a:r>
              <a:rPr lang="en-GB" dirty="0" smtClean="0">
                <a:ea typeface="Cambria Math" panose="02040503050406030204" pitchFamily="18" charset="0"/>
                <a:sym typeface="Symbol" panose="05050102010706020507" pitchFamily="18" charset="2"/>
              </a:rPr>
              <a:t>if we can arrange</a:t>
            </a:r>
            <a:br>
              <a:rPr lang="en-GB" dirty="0" smtClean="0">
                <a:ea typeface="Cambria Math" panose="02040503050406030204" pitchFamily="18" charset="0"/>
                <a:sym typeface="Symbol" panose="05050102010706020507" pitchFamily="18" charset="2"/>
              </a:rPr>
            </a:br>
            <a:r>
              <a:rPr lang="en-GB" dirty="0" smtClean="0">
                <a:ea typeface="Cambria Math" panose="02040503050406030204" pitchFamily="18" charset="0"/>
                <a:sym typeface="Symbol" panose="05050102010706020507" pitchFamily="18" charset="2"/>
              </a:rPr>
              <a:t>the columns so that</a:t>
            </a:r>
            <a:br>
              <a:rPr lang="en-GB" dirty="0" smtClean="0">
                <a:ea typeface="Cambria Math" panose="02040503050406030204" pitchFamily="18" charset="0"/>
                <a:sym typeface="Symbol" panose="05050102010706020507" pitchFamily="18" charset="2"/>
              </a:rPr>
            </a:br>
            <a:r>
              <a:rPr lang="en-GB" dirty="0" smtClean="0">
                <a:ea typeface="Cambria Math" panose="02040503050406030204" pitchFamily="18" charset="0"/>
                <a:sym typeface="Symbol" panose="05050102010706020507" pitchFamily="18" charset="2"/>
              </a:rPr>
              <a:t>all 1s are consecutive, </a:t>
            </a:r>
            <a:br>
              <a:rPr lang="en-GB" dirty="0" smtClean="0">
                <a:ea typeface="Cambria Math" panose="02040503050406030204" pitchFamily="18" charset="0"/>
                <a:sym typeface="Symbol" panose="05050102010706020507" pitchFamily="18" charset="2"/>
              </a:rPr>
            </a:br>
            <a:r>
              <a:rPr lang="en-GB" dirty="0" smtClean="0">
                <a:ea typeface="Cambria Math" panose="02040503050406030204" pitchFamily="18" charset="0"/>
                <a:sym typeface="Symbol" panose="05050102010706020507" pitchFamily="18" charset="2"/>
              </a:rPr>
              <a:t>then each prefix</a:t>
            </a:r>
            <a:br>
              <a:rPr lang="en-GB" dirty="0" smtClean="0">
                <a:ea typeface="Cambria Math" panose="02040503050406030204" pitchFamily="18" charset="0"/>
                <a:sym typeface="Symbol" panose="05050102010706020507" pitchFamily="18" charset="2"/>
              </a:rPr>
            </a:br>
            <a:r>
              <a:rPr lang="en-GB" dirty="0" smtClean="0">
                <a:ea typeface="Cambria Math" panose="02040503050406030204" pitchFamily="18" charset="0"/>
                <a:sym typeface="Symbol" panose="05050102010706020507" pitchFamily="18" charset="2"/>
              </a:rPr>
              <a:t>is contiguous </a:t>
            </a:r>
            <a:br>
              <a:rPr lang="en-GB" dirty="0" smtClean="0">
                <a:ea typeface="Cambria Math" panose="02040503050406030204" pitchFamily="18" charset="0"/>
                <a:sym typeface="Symbol" panose="05050102010706020507" pitchFamily="18" charset="2"/>
              </a:rPr>
            </a:br>
            <a:r>
              <a:rPr lang="en-GB" dirty="0" smtClean="0">
                <a:solidFill>
                  <a:srgbClr val="00B050"/>
                </a:solidFill>
                <a:ea typeface="Cambria Math" panose="02040503050406030204" pitchFamily="18" charset="0"/>
                <a:sym typeface="Symbol" panose="05050102010706020507" pitchFamily="18" charset="2"/>
              </a:rPr>
              <a:t>[Bartholdi, Trick’86]</a:t>
            </a:r>
            <a:endParaRPr lang="en-GB" dirty="0">
              <a:solidFill>
                <a:srgbClr val="00B050"/>
              </a:solidFill>
              <a:ea typeface="Cambria Math" panose="02040503050406030204" pitchFamily="18" charset="0"/>
              <a:sym typeface="Symbol" panose="05050102010706020507" pitchFamily="18" charset="2"/>
            </a:endParaRPr>
          </a:p>
          <a:p>
            <a:endParaRPr lang="en-GB" dirty="0"/>
          </a:p>
        </p:txBody>
      </p:sp>
      <p:grpSp>
        <p:nvGrpSpPr>
          <p:cNvPr id="15" name="Group 14"/>
          <p:cNvGrpSpPr/>
          <p:nvPr/>
        </p:nvGrpSpPr>
        <p:grpSpPr>
          <a:xfrm>
            <a:off x="5508104" y="1700808"/>
            <a:ext cx="2160240" cy="3970318"/>
            <a:chOff x="5508104" y="1700808"/>
            <a:chExt cx="2160240" cy="3970318"/>
          </a:xfrm>
        </p:grpSpPr>
        <p:grpSp>
          <p:nvGrpSpPr>
            <p:cNvPr id="4" name="Group 3"/>
            <p:cNvGrpSpPr/>
            <p:nvPr/>
          </p:nvGrpSpPr>
          <p:grpSpPr>
            <a:xfrm>
              <a:off x="5508104" y="1700808"/>
              <a:ext cx="1728192" cy="3970318"/>
              <a:chOff x="1763688" y="4293096"/>
              <a:chExt cx="1728192" cy="3970318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2627784" y="4293096"/>
                <a:ext cx="432048" cy="3970318"/>
              </a:xfrm>
              <a:prstGeom prst="rect">
                <a:avLst/>
              </a:prstGeom>
              <a:solidFill>
                <a:srgbClr val="66FF33">
                  <a:alpha val="42000"/>
                </a:srgbClr>
              </a:solidFill>
              <a:ln w="12700"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 smtClean="0">
                    <a:solidFill>
                      <a:schemeClr val="tx2"/>
                    </a:solidFill>
                  </a:rPr>
                  <a:t>011111011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3059832" y="4293096"/>
                <a:ext cx="432048" cy="3970318"/>
              </a:xfrm>
              <a:prstGeom prst="rect">
                <a:avLst/>
              </a:prstGeom>
              <a:solidFill>
                <a:srgbClr val="FF0000">
                  <a:alpha val="24000"/>
                </a:srgbClr>
              </a:solidFill>
              <a:ln w="12700"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 smtClean="0">
                    <a:solidFill>
                      <a:schemeClr val="tx2"/>
                    </a:solidFill>
                  </a:rPr>
                  <a:t>001111111</a:t>
                </a:r>
              </a:p>
            </p:txBody>
          </p:sp>
          <p:sp>
            <p:nvSpPr>
              <p:cNvPr id="7" name="TextBox 6"/>
              <p:cNvSpPr txBox="1"/>
              <p:nvPr/>
            </p:nvSpPr>
            <p:spPr>
              <a:xfrm>
                <a:off x="1763688" y="4293096"/>
                <a:ext cx="432048" cy="3970318"/>
              </a:xfrm>
              <a:prstGeom prst="rect">
                <a:avLst/>
              </a:prstGeom>
              <a:solidFill>
                <a:schemeClr val="accent1">
                  <a:alpha val="26000"/>
                </a:schemeClr>
              </a:solidFill>
              <a:ln w="12700"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 smtClean="0">
                    <a:solidFill>
                      <a:schemeClr val="tx2"/>
                    </a:solidFill>
                  </a:rPr>
                  <a:t>111000000</a:t>
                </a:r>
              </a:p>
            </p:txBody>
          </p:sp>
          <p:sp>
            <p:nvSpPr>
              <p:cNvPr id="8" name="TextBox 7"/>
              <p:cNvSpPr txBox="1"/>
              <p:nvPr/>
            </p:nvSpPr>
            <p:spPr>
              <a:xfrm>
                <a:off x="2195736" y="4293096"/>
                <a:ext cx="432048" cy="3970318"/>
              </a:xfrm>
              <a:prstGeom prst="rect">
                <a:avLst/>
              </a:prstGeom>
              <a:solidFill>
                <a:schemeClr val="accent6">
                  <a:lumMod val="75000"/>
                  <a:alpha val="30000"/>
                </a:schemeClr>
              </a:solidFill>
              <a:ln w="12700"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 smtClean="0">
                    <a:solidFill>
                      <a:schemeClr val="tx2"/>
                    </a:solidFill>
                  </a:rPr>
                  <a:t>111011001</a:t>
                </a:r>
              </a:p>
            </p:txBody>
          </p:sp>
        </p:grpSp>
        <p:sp>
          <p:nvSpPr>
            <p:cNvPr id="9" name="TextBox 8"/>
            <p:cNvSpPr txBox="1"/>
            <p:nvPr/>
          </p:nvSpPr>
          <p:spPr>
            <a:xfrm>
              <a:off x="7236296" y="1700808"/>
              <a:ext cx="432048" cy="3970318"/>
            </a:xfrm>
            <a:prstGeom prst="rect">
              <a:avLst/>
            </a:prstGeom>
            <a:solidFill>
              <a:srgbClr val="FFFF00">
                <a:alpha val="26000"/>
              </a:srgbClr>
            </a:solidFill>
            <a:ln w="12700"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smtClean="0">
                  <a:solidFill>
                    <a:schemeClr val="tx2"/>
                  </a:solidFill>
                </a:rPr>
                <a:t>000001111</a:t>
              </a:r>
            </a:p>
          </p:txBody>
        </p:sp>
      </p:grpSp>
      <p:cxnSp>
        <p:nvCxnSpPr>
          <p:cNvPr id="11" name="Straight Connector 10"/>
          <p:cNvCxnSpPr/>
          <p:nvPr/>
        </p:nvCxnSpPr>
        <p:spPr>
          <a:xfrm>
            <a:off x="5300764" y="3068960"/>
            <a:ext cx="2592288" cy="0"/>
          </a:xfrm>
          <a:prstGeom prst="line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300764" y="4365104"/>
            <a:ext cx="2592288" cy="0"/>
          </a:xfrm>
          <a:prstGeom prst="line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5292414" y="2996951"/>
            <a:ext cx="2735967" cy="1368151"/>
          </a:xfrm>
          <a:prstGeom prst="rect">
            <a:avLst/>
          </a:prstGeom>
          <a:solidFill>
            <a:schemeClr val="bg1"/>
          </a:solidFill>
          <a:ln w="38100">
            <a:noFill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5292414" y="4343291"/>
            <a:ext cx="2735967" cy="1368151"/>
          </a:xfrm>
          <a:prstGeom prst="rect">
            <a:avLst/>
          </a:prstGeom>
          <a:solidFill>
            <a:schemeClr val="bg1"/>
          </a:solidFill>
          <a:ln w="38100">
            <a:noFill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5497629" y="1189723"/>
            <a:ext cx="21563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solidFill>
                  <a:schemeClr val="tx2"/>
                </a:solidFill>
              </a:rPr>
              <a:t>A</a:t>
            </a:r>
            <a:r>
              <a:rPr lang="en-GB" sz="2800" dirty="0" smtClean="0"/>
              <a:t>   </a:t>
            </a:r>
            <a:r>
              <a:rPr lang="en-GB" sz="2800" dirty="0" smtClean="0">
                <a:solidFill>
                  <a:schemeClr val="accent6">
                    <a:lumMod val="75000"/>
                  </a:schemeClr>
                </a:solidFill>
              </a:rPr>
              <a:t>B</a:t>
            </a:r>
            <a:r>
              <a:rPr lang="en-GB" sz="2800" dirty="0" smtClean="0"/>
              <a:t>   </a:t>
            </a:r>
            <a:r>
              <a:rPr lang="en-GB" sz="2800" dirty="0" smtClean="0">
                <a:solidFill>
                  <a:schemeClr val="accent3">
                    <a:lumMod val="75000"/>
                  </a:schemeClr>
                </a:solidFill>
              </a:rPr>
              <a:t>C</a:t>
            </a:r>
            <a:r>
              <a:rPr lang="en-GB" sz="2800" dirty="0" smtClean="0"/>
              <a:t>   </a:t>
            </a:r>
            <a:r>
              <a:rPr lang="en-GB" sz="2800" dirty="0" smtClean="0">
                <a:solidFill>
                  <a:schemeClr val="accent2"/>
                </a:solidFill>
              </a:rPr>
              <a:t>D</a:t>
            </a:r>
            <a:r>
              <a:rPr lang="en-GB" sz="2800" dirty="0" smtClean="0"/>
              <a:t>   </a:t>
            </a:r>
            <a:r>
              <a:rPr lang="en-GB" sz="2800" dirty="0" smtClean="0">
                <a:solidFill>
                  <a:srgbClr val="FFCC00"/>
                </a:solidFill>
              </a:rPr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3809140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3" grpId="0" animBg="1"/>
      <p:bldP spid="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solidFill>
                  <a:schemeClr val="tx2"/>
                </a:solidFill>
              </a:rPr>
              <a:t>Recognizing SP Preferences </a:t>
            </a:r>
            <a:r>
              <a:rPr lang="en-GB" dirty="0" err="1" smtClean="0">
                <a:solidFill>
                  <a:schemeClr val="tx2"/>
                </a:solidFill>
              </a:rPr>
              <a:t>Combinatorially</a:t>
            </a:r>
            <a:r>
              <a:rPr lang="en-GB" dirty="0" smtClean="0">
                <a:solidFill>
                  <a:schemeClr val="tx2"/>
                </a:solidFill>
              </a:rPr>
              <a:t> (sketch)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92500" lnSpcReduction="20000"/>
          </a:bodyPr>
          <a:lstStyle/>
          <a:p>
            <a:r>
              <a:rPr lang="en-GB" dirty="0">
                <a:solidFill>
                  <a:schemeClr val="accent1"/>
                </a:solidFill>
                <a:sym typeface="Symbol" panose="05050102010706020507" pitchFamily="18" charset="2"/>
              </a:rPr>
              <a:t>v</a:t>
            </a:r>
            <a:r>
              <a:rPr lang="en-GB" baseline="-25000" dirty="0">
                <a:solidFill>
                  <a:schemeClr val="accent1"/>
                </a:solidFill>
                <a:sym typeface="Symbol" panose="05050102010706020507" pitchFamily="18" charset="2"/>
              </a:rPr>
              <a:t>1</a:t>
            </a:r>
            <a:r>
              <a:rPr lang="en-GB" dirty="0">
                <a:sym typeface="Symbol" panose="05050102010706020507" pitchFamily="18" charset="2"/>
              </a:rPr>
              <a:t>: </a:t>
            </a:r>
            <a:r>
              <a:rPr lang="en-GB" dirty="0" smtClean="0">
                <a:solidFill>
                  <a:schemeClr val="accent6">
                    <a:lumMod val="75000"/>
                  </a:schemeClr>
                </a:solidFill>
                <a:sym typeface="Symbol" panose="05050102010706020507" pitchFamily="18" charset="2"/>
              </a:rPr>
              <a:t>B</a:t>
            </a:r>
            <a:r>
              <a:rPr lang="en-GB" dirty="0" smtClean="0">
                <a:sym typeface="Symbol" panose="05050102010706020507" pitchFamily="18" charset="2"/>
              </a:rPr>
              <a:t>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≺ </a:t>
            </a:r>
            <a:r>
              <a:rPr lang="en-GB" dirty="0" smtClean="0">
                <a:solidFill>
                  <a:schemeClr val="tx2"/>
                </a:solidFill>
                <a:sym typeface="Symbol" panose="05050102010706020507" pitchFamily="18" charset="2"/>
              </a:rPr>
              <a:t>A</a:t>
            </a:r>
            <a:r>
              <a:rPr lang="en-GB" dirty="0" smtClean="0">
                <a:sym typeface="Symbol" panose="05050102010706020507" pitchFamily="18" charset="2"/>
              </a:rPr>
              <a:t>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≺</a:t>
            </a:r>
            <a:r>
              <a:rPr lang="en-GB" dirty="0">
                <a:sym typeface="Symbol" panose="05050102010706020507" pitchFamily="18" charset="2"/>
              </a:rPr>
              <a:t> </a:t>
            </a:r>
            <a:r>
              <a:rPr lang="en-GB" dirty="0">
                <a:solidFill>
                  <a:schemeClr val="accent3">
                    <a:lumMod val="75000"/>
                  </a:schemeClr>
                </a:solidFill>
                <a:sym typeface="Symbol" panose="05050102010706020507" pitchFamily="18" charset="2"/>
              </a:rPr>
              <a:t>C</a:t>
            </a:r>
            <a:r>
              <a:rPr lang="en-GB" dirty="0">
                <a:sym typeface="Symbol" panose="05050102010706020507" pitchFamily="18" charset="2"/>
              </a:rPr>
              <a:t>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≺</a:t>
            </a:r>
            <a:r>
              <a:rPr lang="en-GB" dirty="0">
                <a:sym typeface="Symbol" panose="05050102010706020507" pitchFamily="18" charset="2"/>
              </a:rPr>
              <a:t> </a:t>
            </a:r>
            <a:r>
              <a:rPr lang="en-GB" dirty="0">
                <a:solidFill>
                  <a:schemeClr val="accent2"/>
                </a:solidFill>
                <a:sym typeface="Symbol" panose="05050102010706020507" pitchFamily="18" charset="2"/>
              </a:rPr>
              <a:t>D</a:t>
            </a:r>
            <a:r>
              <a:rPr lang="en-GB" dirty="0">
                <a:sym typeface="Symbol" panose="05050102010706020507" pitchFamily="18" charset="2"/>
              </a:rPr>
              <a:t>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≺ </a:t>
            </a:r>
            <a:r>
              <a:rPr lang="en-GB" dirty="0">
                <a:solidFill>
                  <a:srgbClr val="FFCC00"/>
                </a:solidFill>
                <a:ea typeface="Cambria Math" panose="02040503050406030204" pitchFamily="18" charset="0"/>
                <a:sym typeface="Symbol" panose="05050102010706020507" pitchFamily="18" charset="2"/>
              </a:rPr>
              <a:t>E</a:t>
            </a:r>
          </a:p>
          <a:p>
            <a:r>
              <a:rPr lang="en-GB" dirty="0">
                <a:solidFill>
                  <a:schemeClr val="accent1"/>
                </a:solidFill>
                <a:sym typeface="Symbol" panose="05050102010706020507" pitchFamily="18" charset="2"/>
              </a:rPr>
              <a:t>v</a:t>
            </a:r>
            <a:r>
              <a:rPr lang="en-GB" baseline="-25000" dirty="0">
                <a:solidFill>
                  <a:schemeClr val="accent1"/>
                </a:solidFill>
                <a:sym typeface="Symbol" panose="05050102010706020507" pitchFamily="18" charset="2"/>
              </a:rPr>
              <a:t>2</a:t>
            </a:r>
            <a:r>
              <a:rPr lang="en-GB" dirty="0">
                <a:sym typeface="Symbol" panose="05050102010706020507" pitchFamily="18" charset="2"/>
              </a:rPr>
              <a:t>: </a:t>
            </a:r>
            <a:r>
              <a:rPr lang="en-GB" dirty="0">
                <a:solidFill>
                  <a:schemeClr val="accent3">
                    <a:lumMod val="75000"/>
                  </a:schemeClr>
                </a:solidFill>
                <a:sym typeface="Symbol" panose="05050102010706020507" pitchFamily="18" charset="2"/>
              </a:rPr>
              <a:t>C</a:t>
            </a:r>
            <a:r>
              <a:rPr lang="en-GB" dirty="0">
                <a:sym typeface="Symbol" panose="05050102010706020507" pitchFamily="18" charset="2"/>
              </a:rPr>
              <a:t>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≺ </a:t>
            </a:r>
            <a:r>
              <a:rPr lang="en-GB" dirty="0">
                <a:solidFill>
                  <a:schemeClr val="accent2"/>
                </a:solidFill>
                <a:sym typeface="Symbol" panose="05050102010706020507" pitchFamily="18" charset="2"/>
              </a:rPr>
              <a:t>D</a:t>
            </a:r>
            <a:r>
              <a:rPr lang="en-GB" dirty="0">
                <a:sym typeface="Symbol" panose="05050102010706020507" pitchFamily="18" charset="2"/>
              </a:rPr>
              <a:t>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≺</a:t>
            </a:r>
            <a:r>
              <a:rPr lang="en-GB" dirty="0">
                <a:sym typeface="Symbol" panose="05050102010706020507" pitchFamily="18" charset="2"/>
              </a:rPr>
              <a:t> </a:t>
            </a:r>
            <a:r>
              <a:rPr lang="en-GB" dirty="0">
                <a:solidFill>
                  <a:schemeClr val="accent6">
                    <a:lumMod val="75000"/>
                  </a:schemeClr>
                </a:solidFill>
                <a:sym typeface="Symbol" panose="05050102010706020507" pitchFamily="18" charset="2"/>
              </a:rPr>
              <a:t>B</a:t>
            </a:r>
            <a:r>
              <a:rPr lang="en-GB" dirty="0">
                <a:sym typeface="Symbol" panose="05050102010706020507" pitchFamily="18" charset="2"/>
              </a:rPr>
              <a:t>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≺</a:t>
            </a:r>
            <a:r>
              <a:rPr lang="en-GB" dirty="0">
                <a:sym typeface="Symbol" panose="05050102010706020507" pitchFamily="18" charset="2"/>
              </a:rPr>
              <a:t> </a:t>
            </a:r>
            <a:r>
              <a:rPr lang="en-GB" dirty="0">
                <a:solidFill>
                  <a:srgbClr val="FFCC00"/>
                </a:solidFill>
                <a:sym typeface="Symbol" panose="05050102010706020507" pitchFamily="18" charset="2"/>
              </a:rPr>
              <a:t>E</a:t>
            </a:r>
            <a:r>
              <a:rPr lang="en-GB" dirty="0">
                <a:sym typeface="Symbol" panose="05050102010706020507" pitchFamily="18" charset="2"/>
              </a:rPr>
              <a:t>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≺ </a:t>
            </a:r>
            <a:r>
              <a:rPr lang="en-GB" dirty="0">
                <a:solidFill>
                  <a:schemeClr val="tx2"/>
                </a:solidFill>
                <a:ea typeface="Cambria Math" panose="02040503050406030204" pitchFamily="18" charset="0"/>
                <a:sym typeface="Symbol" panose="05050102010706020507" pitchFamily="18" charset="2"/>
              </a:rPr>
              <a:t>A</a:t>
            </a:r>
          </a:p>
          <a:p>
            <a:r>
              <a:rPr lang="en-GB" dirty="0">
                <a:solidFill>
                  <a:schemeClr val="accent1"/>
                </a:solidFill>
                <a:sym typeface="Symbol" panose="05050102010706020507" pitchFamily="18" charset="2"/>
              </a:rPr>
              <a:t>v</a:t>
            </a:r>
            <a:r>
              <a:rPr lang="en-GB" baseline="-25000" dirty="0">
                <a:solidFill>
                  <a:schemeClr val="accent1"/>
                </a:solidFill>
                <a:sym typeface="Symbol" panose="05050102010706020507" pitchFamily="18" charset="2"/>
              </a:rPr>
              <a:t>3</a:t>
            </a:r>
            <a:r>
              <a:rPr lang="en-GB" dirty="0">
                <a:sym typeface="Symbol" panose="05050102010706020507" pitchFamily="18" charset="2"/>
              </a:rPr>
              <a:t>: </a:t>
            </a:r>
            <a:r>
              <a:rPr lang="en-GB" dirty="0">
                <a:solidFill>
                  <a:schemeClr val="accent2"/>
                </a:solidFill>
                <a:sym typeface="Symbol" panose="05050102010706020507" pitchFamily="18" charset="2"/>
              </a:rPr>
              <a:t>D</a:t>
            </a:r>
            <a:r>
              <a:rPr lang="en-GB" dirty="0">
                <a:sym typeface="Symbol" panose="05050102010706020507" pitchFamily="18" charset="2"/>
              </a:rPr>
              <a:t>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≺ </a:t>
            </a:r>
            <a:r>
              <a:rPr lang="en-GB" dirty="0">
                <a:solidFill>
                  <a:srgbClr val="FFCC00"/>
                </a:solidFill>
                <a:sym typeface="Symbol" panose="05050102010706020507" pitchFamily="18" charset="2"/>
              </a:rPr>
              <a:t>E</a:t>
            </a:r>
            <a:r>
              <a:rPr lang="en-GB" dirty="0">
                <a:sym typeface="Symbol" panose="05050102010706020507" pitchFamily="18" charset="2"/>
              </a:rPr>
              <a:t>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≺</a:t>
            </a:r>
            <a:r>
              <a:rPr lang="en-GB" dirty="0">
                <a:sym typeface="Symbol" panose="05050102010706020507" pitchFamily="18" charset="2"/>
              </a:rPr>
              <a:t> </a:t>
            </a:r>
            <a:r>
              <a:rPr lang="en-GB" dirty="0">
                <a:solidFill>
                  <a:schemeClr val="accent3">
                    <a:lumMod val="75000"/>
                  </a:schemeClr>
                </a:solidFill>
                <a:sym typeface="Symbol" panose="05050102010706020507" pitchFamily="18" charset="2"/>
              </a:rPr>
              <a:t>C</a:t>
            </a:r>
            <a:r>
              <a:rPr lang="en-GB" dirty="0">
                <a:sym typeface="Symbol" panose="05050102010706020507" pitchFamily="18" charset="2"/>
              </a:rPr>
              <a:t>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≺</a:t>
            </a:r>
            <a:r>
              <a:rPr lang="en-GB" dirty="0">
                <a:sym typeface="Symbol" panose="05050102010706020507" pitchFamily="18" charset="2"/>
              </a:rPr>
              <a:t> </a:t>
            </a:r>
            <a:r>
              <a:rPr lang="en-GB" dirty="0">
                <a:solidFill>
                  <a:schemeClr val="accent6">
                    <a:lumMod val="75000"/>
                  </a:schemeClr>
                </a:solidFill>
                <a:sym typeface="Symbol" panose="05050102010706020507" pitchFamily="18" charset="2"/>
              </a:rPr>
              <a:t>B</a:t>
            </a:r>
            <a:r>
              <a:rPr lang="en-GB" dirty="0">
                <a:sym typeface="Symbol" panose="05050102010706020507" pitchFamily="18" charset="2"/>
              </a:rPr>
              <a:t>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≺ </a:t>
            </a:r>
            <a:r>
              <a:rPr lang="en-GB" dirty="0">
                <a:solidFill>
                  <a:schemeClr val="tx2"/>
                </a:solidFill>
                <a:ea typeface="Cambria Math" panose="02040503050406030204" pitchFamily="18" charset="0"/>
                <a:sym typeface="Symbol" panose="05050102010706020507" pitchFamily="18" charset="2"/>
              </a:rPr>
              <a:t>A</a:t>
            </a:r>
          </a:p>
          <a:p>
            <a:r>
              <a:rPr lang="en-GB" dirty="0" smtClean="0"/>
              <a:t>Alternatives ranked last by some voter: {</a:t>
            </a:r>
            <a:r>
              <a:rPr lang="en-GB" dirty="0" smtClean="0">
                <a:solidFill>
                  <a:schemeClr val="tx2"/>
                </a:solidFill>
              </a:rPr>
              <a:t>A</a:t>
            </a:r>
            <a:r>
              <a:rPr lang="en-GB" dirty="0" smtClean="0"/>
              <a:t>, </a:t>
            </a:r>
            <a:r>
              <a:rPr lang="en-GB" dirty="0" smtClean="0">
                <a:solidFill>
                  <a:srgbClr val="FFCC00"/>
                </a:solidFill>
              </a:rPr>
              <a:t>E</a:t>
            </a:r>
            <a:r>
              <a:rPr lang="en-GB" dirty="0" smtClean="0"/>
              <a:t>}</a:t>
            </a:r>
          </a:p>
          <a:p>
            <a:r>
              <a:rPr lang="en-GB" dirty="0">
                <a:solidFill>
                  <a:schemeClr val="accent1"/>
                </a:solidFill>
                <a:sym typeface="Symbol" panose="05050102010706020507" pitchFamily="18" charset="2"/>
              </a:rPr>
              <a:t>v</a:t>
            </a:r>
            <a:r>
              <a:rPr lang="en-GB" baseline="-25000" dirty="0">
                <a:solidFill>
                  <a:schemeClr val="accent1"/>
                </a:solidFill>
                <a:sym typeface="Symbol" panose="05050102010706020507" pitchFamily="18" charset="2"/>
              </a:rPr>
              <a:t>1</a:t>
            </a:r>
            <a:r>
              <a:rPr lang="en-GB" dirty="0">
                <a:sym typeface="Symbol" panose="05050102010706020507" pitchFamily="18" charset="2"/>
              </a:rPr>
              <a:t>: </a:t>
            </a:r>
            <a:r>
              <a:rPr lang="en-GB" dirty="0" smtClean="0">
                <a:solidFill>
                  <a:schemeClr val="accent6">
                    <a:lumMod val="75000"/>
                  </a:schemeClr>
                </a:solidFill>
                <a:sym typeface="Symbol" panose="05050102010706020507" pitchFamily="18" charset="2"/>
              </a:rPr>
              <a:t>B</a:t>
            </a:r>
            <a:r>
              <a:rPr lang="en-GB" dirty="0" smtClean="0">
                <a:sym typeface="Symbol" panose="05050102010706020507" pitchFamily="18" charset="2"/>
              </a:rPr>
              <a:t>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≺</a:t>
            </a:r>
            <a:r>
              <a:rPr lang="en-GB" dirty="0">
                <a:sym typeface="Symbol" panose="05050102010706020507" pitchFamily="18" charset="2"/>
              </a:rPr>
              <a:t> </a:t>
            </a:r>
            <a:r>
              <a:rPr lang="en-GB" dirty="0">
                <a:solidFill>
                  <a:schemeClr val="accent3">
                    <a:lumMod val="75000"/>
                  </a:schemeClr>
                </a:solidFill>
                <a:sym typeface="Symbol" panose="05050102010706020507" pitchFamily="18" charset="2"/>
              </a:rPr>
              <a:t>C</a:t>
            </a:r>
            <a:r>
              <a:rPr lang="en-GB" dirty="0">
                <a:sym typeface="Symbol" panose="05050102010706020507" pitchFamily="18" charset="2"/>
              </a:rPr>
              <a:t>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≺</a:t>
            </a:r>
            <a:r>
              <a:rPr lang="en-GB" dirty="0">
                <a:sym typeface="Symbol" panose="05050102010706020507" pitchFamily="18" charset="2"/>
              </a:rPr>
              <a:t> </a:t>
            </a:r>
            <a:r>
              <a:rPr lang="en-GB" dirty="0">
                <a:solidFill>
                  <a:schemeClr val="accent2"/>
                </a:solidFill>
                <a:sym typeface="Symbol" panose="05050102010706020507" pitchFamily="18" charset="2"/>
              </a:rPr>
              <a:t>D</a:t>
            </a:r>
            <a:r>
              <a:rPr lang="en-GB" dirty="0">
                <a:sym typeface="Symbol" panose="05050102010706020507" pitchFamily="18" charset="2"/>
              </a:rPr>
              <a:t> </a:t>
            </a:r>
            <a:endParaRPr lang="en-GB" dirty="0">
              <a:solidFill>
                <a:srgbClr val="FFCC00"/>
              </a:solidFill>
              <a:ea typeface="Cambria Math" panose="02040503050406030204" pitchFamily="18" charset="0"/>
              <a:sym typeface="Symbol" panose="05050102010706020507" pitchFamily="18" charset="2"/>
            </a:endParaRPr>
          </a:p>
          <a:p>
            <a:r>
              <a:rPr lang="en-GB" dirty="0">
                <a:solidFill>
                  <a:schemeClr val="accent1"/>
                </a:solidFill>
                <a:sym typeface="Symbol" panose="05050102010706020507" pitchFamily="18" charset="2"/>
              </a:rPr>
              <a:t>v</a:t>
            </a:r>
            <a:r>
              <a:rPr lang="en-GB" baseline="-25000" dirty="0">
                <a:solidFill>
                  <a:schemeClr val="accent1"/>
                </a:solidFill>
                <a:sym typeface="Symbol" panose="05050102010706020507" pitchFamily="18" charset="2"/>
              </a:rPr>
              <a:t>2</a:t>
            </a:r>
            <a:r>
              <a:rPr lang="en-GB" dirty="0">
                <a:sym typeface="Symbol" panose="05050102010706020507" pitchFamily="18" charset="2"/>
              </a:rPr>
              <a:t>: </a:t>
            </a:r>
            <a:r>
              <a:rPr lang="en-GB" dirty="0">
                <a:solidFill>
                  <a:schemeClr val="accent3">
                    <a:lumMod val="75000"/>
                  </a:schemeClr>
                </a:solidFill>
                <a:sym typeface="Symbol" panose="05050102010706020507" pitchFamily="18" charset="2"/>
              </a:rPr>
              <a:t>C</a:t>
            </a:r>
            <a:r>
              <a:rPr lang="en-GB" dirty="0">
                <a:sym typeface="Symbol" panose="05050102010706020507" pitchFamily="18" charset="2"/>
              </a:rPr>
              <a:t>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≺ </a:t>
            </a:r>
            <a:r>
              <a:rPr lang="en-GB" dirty="0">
                <a:solidFill>
                  <a:schemeClr val="accent2"/>
                </a:solidFill>
                <a:sym typeface="Symbol" panose="05050102010706020507" pitchFamily="18" charset="2"/>
              </a:rPr>
              <a:t>D</a:t>
            </a:r>
            <a:r>
              <a:rPr lang="en-GB" dirty="0">
                <a:sym typeface="Symbol" panose="05050102010706020507" pitchFamily="18" charset="2"/>
              </a:rPr>
              <a:t>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≺</a:t>
            </a:r>
            <a:r>
              <a:rPr lang="en-GB" dirty="0">
                <a:sym typeface="Symbol" panose="05050102010706020507" pitchFamily="18" charset="2"/>
              </a:rPr>
              <a:t> </a:t>
            </a:r>
            <a:r>
              <a:rPr lang="en-GB" dirty="0">
                <a:solidFill>
                  <a:schemeClr val="accent6">
                    <a:lumMod val="75000"/>
                  </a:schemeClr>
                </a:solidFill>
                <a:sym typeface="Symbol" panose="05050102010706020507" pitchFamily="18" charset="2"/>
              </a:rPr>
              <a:t>B</a:t>
            </a:r>
            <a:r>
              <a:rPr lang="en-GB" dirty="0">
                <a:sym typeface="Symbol" panose="05050102010706020507" pitchFamily="18" charset="2"/>
              </a:rPr>
              <a:t> </a:t>
            </a:r>
            <a:endParaRPr lang="en-GB" dirty="0">
              <a:solidFill>
                <a:schemeClr val="tx2"/>
              </a:solidFill>
              <a:ea typeface="Cambria Math" panose="02040503050406030204" pitchFamily="18" charset="0"/>
              <a:sym typeface="Symbol" panose="05050102010706020507" pitchFamily="18" charset="2"/>
            </a:endParaRPr>
          </a:p>
          <a:p>
            <a:r>
              <a:rPr lang="en-GB" dirty="0">
                <a:solidFill>
                  <a:schemeClr val="accent1"/>
                </a:solidFill>
                <a:sym typeface="Symbol" panose="05050102010706020507" pitchFamily="18" charset="2"/>
              </a:rPr>
              <a:t>v</a:t>
            </a:r>
            <a:r>
              <a:rPr lang="en-GB" baseline="-25000" dirty="0">
                <a:solidFill>
                  <a:schemeClr val="accent1"/>
                </a:solidFill>
                <a:sym typeface="Symbol" panose="05050102010706020507" pitchFamily="18" charset="2"/>
              </a:rPr>
              <a:t>3</a:t>
            </a:r>
            <a:r>
              <a:rPr lang="en-GB" dirty="0">
                <a:sym typeface="Symbol" panose="05050102010706020507" pitchFamily="18" charset="2"/>
              </a:rPr>
              <a:t>: </a:t>
            </a:r>
            <a:r>
              <a:rPr lang="en-GB" dirty="0">
                <a:solidFill>
                  <a:schemeClr val="accent2"/>
                </a:solidFill>
                <a:sym typeface="Symbol" panose="05050102010706020507" pitchFamily="18" charset="2"/>
              </a:rPr>
              <a:t>D</a:t>
            </a:r>
            <a:r>
              <a:rPr lang="en-GB" dirty="0">
                <a:sym typeface="Symbol" panose="05050102010706020507" pitchFamily="18" charset="2"/>
              </a:rPr>
              <a:t> </a:t>
            </a:r>
            <a:r>
              <a:rPr lang="en-GB" dirty="0" smtClean="0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≺</a:t>
            </a:r>
            <a:r>
              <a:rPr lang="en-GB" dirty="0" smtClean="0">
                <a:sym typeface="Symbol" panose="05050102010706020507" pitchFamily="18" charset="2"/>
              </a:rPr>
              <a:t> </a:t>
            </a:r>
            <a:r>
              <a:rPr lang="en-GB" dirty="0">
                <a:solidFill>
                  <a:schemeClr val="accent3">
                    <a:lumMod val="75000"/>
                  </a:schemeClr>
                </a:solidFill>
                <a:sym typeface="Symbol" panose="05050102010706020507" pitchFamily="18" charset="2"/>
              </a:rPr>
              <a:t>C</a:t>
            </a:r>
            <a:r>
              <a:rPr lang="en-GB" dirty="0">
                <a:sym typeface="Symbol" panose="05050102010706020507" pitchFamily="18" charset="2"/>
              </a:rPr>
              <a:t>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≺</a:t>
            </a:r>
            <a:r>
              <a:rPr lang="en-GB" dirty="0">
                <a:sym typeface="Symbol" panose="05050102010706020507" pitchFamily="18" charset="2"/>
              </a:rPr>
              <a:t> </a:t>
            </a:r>
            <a:r>
              <a:rPr lang="en-GB" dirty="0" smtClean="0">
                <a:solidFill>
                  <a:schemeClr val="accent6">
                    <a:lumMod val="75000"/>
                  </a:schemeClr>
                </a:solidFill>
                <a:sym typeface="Symbol" panose="05050102010706020507" pitchFamily="18" charset="2"/>
              </a:rPr>
              <a:t>B</a:t>
            </a:r>
          </a:p>
          <a:p>
            <a:r>
              <a:rPr lang="en-GB" dirty="0"/>
              <a:t>Alternatives ranked last by some voter: </a:t>
            </a:r>
            <a:r>
              <a:rPr lang="en-GB" dirty="0" smtClean="0"/>
              <a:t>{</a:t>
            </a:r>
            <a:r>
              <a:rPr lang="en-GB" dirty="0" smtClean="0">
                <a:solidFill>
                  <a:schemeClr val="accent6">
                    <a:lumMod val="75000"/>
                  </a:schemeClr>
                </a:solidFill>
              </a:rPr>
              <a:t>B</a:t>
            </a:r>
            <a:r>
              <a:rPr lang="en-GB" dirty="0" smtClean="0"/>
              <a:t>, </a:t>
            </a:r>
            <a:r>
              <a:rPr lang="en-GB" dirty="0" smtClean="0">
                <a:solidFill>
                  <a:schemeClr val="accent2"/>
                </a:solidFill>
              </a:rPr>
              <a:t>D</a:t>
            </a:r>
            <a:r>
              <a:rPr lang="en-GB" dirty="0" smtClean="0"/>
              <a:t>}</a:t>
            </a:r>
          </a:p>
          <a:p>
            <a:r>
              <a:rPr lang="en-GB" dirty="0">
                <a:solidFill>
                  <a:schemeClr val="accent1"/>
                </a:solidFill>
                <a:sym typeface="Symbol" panose="05050102010706020507" pitchFamily="18" charset="2"/>
              </a:rPr>
              <a:t>v</a:t>
            </a:r>
            <a:r>
              <a:rPr lang="en-GB" baseline="-25000" dirty="0">
                <a:solidFill>
                  <a:schemeClr val="accent1"/>
                </a:solidFill>
                <a:sym typeface="Symbol" panose="05050102010706020507" pitchFamily="18" charset="2"/>
              </a:rPr>
              <a:t>3</a:t>
            </a:r>
            <a:r>
              <a:rPr lang="en-GB" dirty="0">
                <a:sym typeface="Symbol" panose="05050102010706020507" pitchFamily="18" charset="2"/>
              </a:rPr>
              <a:t>: </a:t>
            </a:r>
            <a:r>
              <a:rPr lang="en-GB" dirty="0" smtClean="0">
                <a:solidFill>
                  <a:srgbClr val="FFCC00"/>
                </a:solidFill>
                <a:sym typeface="Symbol" panose="05050102010706020507" pitchFamily="18" charset="2"/>
              </a:rPr>
              <a:t>E</a:t>
            </a:r>
            <a:r>
              <a:rPr lang="en-GB" dirty="0" smtClean="0">
                <a:sym typeface="Symbol" panose="05050102010706020507" pitchFamily="18" charset="2"/>
              </a:rPr>
              <a:t>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≺</a:t>
            </a:r>
            <a:r>
              <a:rPr lang="en-GB" dirty="0">
                <a:sym typeface="Symbol" panose="05050102010706020507" pitchFamily="18" charset="2"/>
              </a:rPr>
              <a:t> </a:t>
            </a:r>
            <a:r>
              <a:rPr lang="en-GB" dirty="0" smtClean="0">
                <a:solidFill>
                  <a:schemeClr val="accent6">
                    <a:lumMod val="75000"/>
                  </a:schemeClr>
                </a:solidFill>
                <a:sym typeface="Symbol" panose="05050102010706020507" pitchFamily="18" charset="2"/>
              </a:rPr>
              <a:t>B</a:t>
            </a:r>
            <a:r>
              <a:rPr lang="en-GB" dirty="0" smtClean="0">
                <a:sym typeface="Symbol" panose="05050102010706020507" pitchFamily="18" charset="2"/>
              </a:rPr>
              <a:t> </a:t>
            </a:r>
            <a:r>
              <a:rPr lang="en-GB" dirty="0" smtClean="0">
                <a:solidFill>
                  <a:schemeClr val="tx2"/>
                </a:solidFill>
                <a:ea typeface="Cambria Math" panose="02040503050406030204" pitchFamily="18" charset="0"/>
                <a:sym typeface="Symbol" panose="05050102010706020507" pitchFamily="18" charset="2"/>
              </a:rPr>
              <a:t>, </a:t>
            </a:r>
            <a:r>
              <a:rPr lang="en-GB" dirty="0" smtClean="0">
                <a:solidFill>
                  <a:srgbClr val="FFCC00"/>
                </a:solidFill>
                <a:ea typeface="Cambria Math" panose="02040503050406030204" pitchFamily="18" charset="0"/>
                <a:sym typeface="Symbol" panose="05050102010706020507" pitchFamily="18" charset="2"/>
              </a:rPr>
              <a:t>E</a:t>
            </a:r>
            <a:r>
              <a:rPr lang="en-GB" dirty="0" smtClean="0">
                <a:solidFill>
                  <a:schemeClr val="tx2"/>
                </a:solidFill>
                <a:ea typeface="Cambria Math" panose="02040503050406030204" pitchFamily="18" charset="0"/>
                <a:sym typeface="Symbol" panose="05050102010706020507" pitchFamily="18" charset="2"/>
              </a:rPr>
              <a:t> </a:t>
            </a:r>
            <a:r>
              <a:rPr lang="en-GB" dirty="0" smtClean="0">
                <a:ea typeface="Cambria Math" panose="02040503050406030204" pitchFamily="18" charset="0"/>
                <a:sym typeface="Symbol" panose="05050102010706020507" pitchFamily="18" charset="2"/>
              </a:rPr>
              <a:t>≠ top(</a:t>
            </a:r>
            <a:r>
              <a:rPr lang="en-GB" dirty="0" smtClean="0">
                <a:solidFill>
                  <a:schemeClr val="accent1"/>
                </a:solidFill>
                <a:ea typeface="Cambria Math" panose="02040503050406030204" pitchFamily="18" charset="0"/>
                <a:sym typeface="Symbol" panose="05050102010706020507" pitchFamily="18" charset="2"/>
              </a:rPr>
              <a:t>v</a:t>
            </a:r>
            <a:r>
              <a:rPr lang="en-GB" baseline="-25000" dirty="0" smtClean="0">
                <a:solidFill>
                  <a:schemeClr val="accent1"/>
                </a:solidFill>
                <a:ea typeface="Cambria Math" panose="02040503050406030204" pitchFamily="18" charset="0"/>
                <a:sym typeface="Symbol" panose="05050102010706020507" pitchFamily="18" charset="2"/>
              </a:rPr>
              <a:t>3</a:t>
            </a:r>
            <a:r>
              <a:rPr lang="en-GB" dirty="0" smtClean="0">
                <a:ea typeface="Cambria Math" panose="02040503050406030204" pitchFamily="18" charset="0"/>
                <a:sym typeface="Symbol" panose="05050102010706020507" pitchFamily="18" charset="2"/>
              </a:rPr>
              <a:t>)</a:t>
            </a:r>
            <a:r>
              <a:rPr lang="en-GB" dirty="0" smtClean="0">
                <a:solidFill>
                  <a:schemeClr val="tx2"/>
                </a:solidFill>
                <a:ea typeface="Cambria Math" panose="02040503050406030204" pitchFamily="18" charset="0"/>
                <a:sym typeface="Symbol" panose="05050102010706020507" pitchFamily="18" charset="2"/>
              </a:rPr>
              <a:t> </a:t>
            </a:r>
            <a:r>
              <a:rPr lang="en-GB" dirty="0" smtClean="0">
                <a:ea typeface="Cambria Math" panose="02040503050406030204" pitchFamily="18" charset="0"/>
                <a:sym typeface="Symbol" panose="05050102010706020507" pitchFamily="18" charset="2"/>
              </a:rPr>
              <a:t>implies that </a:t>
            </a:r>
            <a:r>
              <a:rPr lang="en-GB" dirty="0" smtClean="0">
                <a:solidFill>
                  <a:schemeClr val="accent6">
                    <a:lumMod val="75000"/>
                  </a:schemeClr>
                </a:solidFill>
                <a:ea typeface="Cambria Math" panose="02040503050406030204" pitchFamily="18" charset="0"/>
                <a:sym typeface="Symbol" panose="05050102010706020507" pitchFamily="18" charset="2"/>
              </a:rPr>
              <a:t>B</a:t>
            </a:r>
            <a:r>
              <a:rPr lang="en-GB" dirty="0" smtClean="0">
                <a:ea typeface="Cambria Math" panose="02040503050406030204" pitchFamily="18" charset="0"/>
                <a:sym typeface="Symbol" panose="05050102010706020507" pitchFamily="18" charset="2"/>
              </a:rPr>
              <a:t> is next to </a:t>
            </a:r>
            <a:r>
              <a:rPr lang="en-GB" dirty="0" smtClean="0">
                <a:solidFill>
                  <a:schemeClr val="tx2"/>
                </a:solidFill>
                <a:ea typeface="Cambria Math" panose="02040503050406030204" pitchFamily="18" charset="0"/>
                <a:sym typeface="Symbol" panose="05050102010706020507" pitchFamily="18" charset="2"/>
              </a:rPr>
              <a:t>A</a:t>
            </a:r>
            <a:endParaRPr lang="en-GB" dirty="0">
              <a:solidFill>
                <a:schemeClr val="tx2"/>
              </a:solidFill>
              <a:ea typeface="Cambria Math" panose="02040503050406030204" pitchFamily="18" charset="0"/>
              <a:sym typeface="Symbol" panose="05050102010706020507" pitchFamily="18" charset="2"/>
            </a:endParaRPr>
          </a:p>
          <a:p>
            <a:pPr marL="0" indent="0">
              <a:buNone/>
            </a:pPr>
            <a:r>
              <a:rPr lang="en-GB" dirty="0" smtClean="0">
                <a:solidFill>
                  <a:schemeClr val="tx2"/>
                </a:solidFill>
                <a:ea typeface="Cambria Math" panose="02040503050406030204" pitchFamily="18" charset="0"/>
                <a:sym typeface="Symbol" panose="05050102010706020507" pitchFamily="18" charset="2"/>
              </a:rPr>
              <a:t>   </a:t>
            </a:r>
            <a:r>
              <a:rPr lang="en-US" dirty="0" smtClean="0">
                <a:solidFill>
                  <a:srgbClr val="00B050"/>
                </a:solidFill>
              </a:rPr>
              <a:t>[</a:t>
            </a:r>
            <a:r>
              <a:rPr lang="en-US" dirty="0" err="1" smtClean="0">
                <a:solidFill>
                  <a:srgbClr val="00B050"/>
                </a:solidFill>
              </a:rPr>
              <a:t>Doignon</a:t>
            </a:r>
            <a:r>
              <a:rPr lang="en-US" dirty="0">
                <a:solidFill>
                  <a:srgbClr val="00B050"/>
                </a:solidFill>
              </a:rPr>
              <a:t>, </a:t>
            </a:r>
            <a:r>
              <a:rPr lang="en-US" dirty="0" smtClean="0">
                <a:solidFill>
                  <a:srgbClr val="00B050"/>
                </a:solidFill>
              </a:rPr>
              <a:t>Falmagne’94, Escoffier, Lang, Ozturk’08]</a:t>
            </a:r>
            <a:endParaRPr lang="en-GB" dirty="0" smtClean="0"/>
          </a:p>
        </p:txBody>
      </p:sp>
      <p:cxnSp>
        <p:nvCxnSpPr>
          <p:cNvPr id="5" name="Straight Connector 4"/>
          <p:cNvCxnSpPr/>
          <p:nvPr/>
        </p:nvCxnSpPr>
        <p:spPr>
          <a:xfrm>
            <a:off x="5076056" y="2708920"/>
            <a:ext cx="3384376" cy="0"/>
          </a:xfrm>
          <a:prstGeom prst="line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"/>
          <p:cNvGrpSpPr/>
          <p:nvPr/>
        </p:nvGrpSpPr>
        <p:grpSpPr>
          <a:xfrm>
            <a:off x="5048696" y="2037553"/>
            <a:ext cx="3383730" cy="768527"/>
            <a:chOff x="5048696" y="2037553"/>
            <a:chExt cx="3383730" cy="768527"/>
          </a:xfrm>
        </p:grpSpPr>
        <p:sp>
          <p:nvSpPr>
            <p:cNvPr id="6" name="Oval 5"/>
            <p:cNvSpPr/>
            <p:nvPr/>
          </p:nvSpPr>
          <p:spPr>
            <a:xfrm>
              <a:off x="5148064" y="2611760"/>
              <a:ext cx="194320" cy="194320"/>
            </a:xfrm>
            <a:prstGeom prst="ellipse">
              <a:avLst/>
            </a:prstGeom>
            <a:solidFill>
              <a:srgbClr val="FF0000"/>
            </a:solidFill>
            <a:ln w="635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8172400" y="2611760"/>
              <a:ext cx="194320" cy="194320"/>
            </a:xfrm>
            <a:prstGeom prst="ellipse">
              <a:avLst/>
            </a:prstGeom>
            <a:solidFill>
              <a:srgbClr val="FF0000"/>
            </a:solidFill>
            <a:ln w="635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048696" y="2037553"/>
              <a:ext cx="39305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 smtClean="0">
                  <a:solidFill>
                    <a:schemeClr val="tx2"/>
                  </a:solidFill>
                </a:rPr>
                <a:t>A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8073032" y="2037553"/>
              <a:ext cx="35939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>
                  <a:solidFill>
                    <a:srgbClr val="FFCC00"/>
                  </a:solidFill>
                </a:rPr>
                <a:t>E</a:t>
              </a:r>
              <a:endParaRPr lang="en-GB" sz="2800" dirty="0" smtClean="0">
                <a:solidFill>
                  <a:srgbClr val="FFCC00"/>
                </a:solidFill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5666444" y="2037553"/>
            <a:ext cx="2097560" cy="772435"/>
            <a:chOff x="5666444" y="2037553"/>
            <a:chExt cx="2097560" cy="772435"/>
          </a:xfrm>
        </p:grpSpPr>
        <p:sp>
          <p:nvSpPr>
            <p:cNvPr id="10" name="Oval 9"/>
            <p:cNvSpPr/>
            <p:nvPr/>
          </p:nvSpPr>
          <p:spPr>
            <a:xfrm>
              <a:off x="5765812" y="2611760"/>
              <a:ext cx="194320" cy="194320"/>
            </a:xfrm>
            <a:prstGeom prst="ellipse">
              <a:avLst/>
            </a:prstGeom>
            <a:solidFill>
              <a:srgbClr val="FF0000"/>
            </a:solidFill>
            <a:ln w="635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7457492" y="2615668"/>
              <a:ext cx="194320" cy="194320"/>
            </a:xfrm>
            <a:prstGeom prst="ellipse">
              <a:avLst/>
            </a:prstGeom>
            <a:solidFill>
              <a:srgbClr val="FF0000"/>
            </a:solidFill>
            <a:ln w="635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666444" y="2037553"/>
              <a:ext cx="38023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>
                  <a:solidFill>
                    <a:schemeClr val="accent6">
                      <a:lumMod val="75000"/>
                    </a:schemeClr>
                  </a:solidFill>
                </a:rPr>
                <a:t>B</a:t>
              </a:r>
              <a:endParaRPr lang="en-GB" sz="2800" dirty="0" smtClean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7358124" y="2045668"/>
              <a:ext cx="40588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>
                  <a:solidFill>
                    <a:schemeClr val="accent2"/>
                  </a:solidFill>
                </a:rPr>
                <a:t>D</a:t>
              </a:r>
              <a:endParaRPr lang="en-GB" sz="2800" dirty="0" smtClean="0">
                <a:solidFill>
                  <a:schemeClr val="accent2"/>
                </a:solidFill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6474556" y="2051896"/>
            <a:ext cx="375424" cy="757783"/>
            <a:chOff x="6474556" y="2051896"/>
            <a:chExt cx="375424" cy="757783"/>
          </a:xfrm>
        </p:grpSpPr>
        <p:sp>
          <p:nvSpPr>
            <p:cNvPr id="12" name="Oval 11"/>
            <p:cNvSpPr/>
            <p:nvPr/>
          </p:nvSpPr>
          <p:spPr>
            <a:xfrm>
              <a:off x="6573924" y="2615359"/>
              <a:ext cx="194320" cy="194320"/>
            </a:xfrm>
            <a:prstGeom prst="ellipse">
              <a:avLst/>
            </a:prstGeom>
            <a:solidFill>
              <a:srgbClr val="FF0000"/>
            </a:solidFill>
            <a:ln w="635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6474556" y="2051896"/>
              <a:ext cx="37542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>
                  <a:solidFill>
                    <a:schemeClr val="accent3">
                      <a:lumMod val="75000"/>
                    </a:schemeClr>
                  </a:solidFill>
                </a:rPr>
                <a:t>C</a:t>
              </a:r>
              <a:endParaRPr lang="en-GB" sz="2800" dirty="0" smtClean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25707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alpha val="9000"/>
          </a:schemeClr>
        </a:solidFill>
        <a:ln w="12700">
          <a:solidFill>
            <a:schemeClr val="accent1"/>
          </a:solidFill>
          <a:tailEnd type="none"/>
        </a:ln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spDef>
    <a:lnDef>
      <a:spPr>
        <a:ln w="38100">
          <a:solidFill>
            <a:schemeClr val="accent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800"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54442</TotalTime>
  <Words>1219</Words>
  <Application>Microsoft Office PowerPoint</Application>
  <PresentationFormat>On-screen Show (4:3)</PresentationFormat>
  <Paragraphs>309</Paragraphs>
  <Slides>34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0" baseType="lpstr">
      <vt:lpstr>Arial</vt:lpstr>
      <vt:lpstr>Brush Script MT</vt:lpstr>
      <vt:lpstr>Calibri</vt:lpstr>
      <vt:lpstr>Cambria Math</vt:lpstr>
      <vt:lpstr>Symbol</vt:lpstr>
      <vt:lpstr>Office Theme</vt:lpstr>
      <vt:lpstr>Domain Restrictions in Computational Social Choice  Edith Elkind  University of Oxford</vt:lpstr>
      <vt:lpstr>Preferences SP on Trees</vt:lpstr>
      <vt:lpstr>Making Sense of the Definition</vt:lpstr>
      <vt:lpstr>Preferences SP on Trees:  Condorcet Winners</vt:lpstr>
      <vt:lpstr>Preferences SP on Trees: Special Cases</vt:lpstr>
      <vt:lpstr>Recognizing Structured Preferences</vt:lpstr>
      <vt:lpstr>A Useful Tool</vt:lpstr>
      <vt:lpstr>Recognizing SP Preferences</vt:lpstr>
      <vt:lpstr>Recognizing SP Preferences Combinatorially (sketch)</vt:lpstr>
      <vt:lpstr>Recognizing SC Preferences</vt:lpstr>
      <vt:lpstr>Recognizing SC Preferences, Combinatorially</vt:lpstr>
      <vt:lpstr>Recognizing 1-Euclidean Preferences</vt:lpstr>
      <vt:lpstr>Ordering Candidates</vt:lpstr>
      <vt:lpstr>Recognizing Preferences SP on Trees</vt:lpstr>
      <vt:lpstr>Applications: Single-Winner Rules</vt:lpstr>
      <vt:lpstr>Applications: Kemeny Rule</vt:lpstr>
      <vt:lpstr>Reminder: Chamberlin-Courant</vt:lpstr>
      <vt:lpstr>Chamberlin-Courant  for SP Preferences</vt:lpstr>
      <vt:lpstr>Utilitarian Chamberlin-Courant  for SP Preferences (Warm-up)</vt:lpstr>
      <vt:lpstr>Utilitarian Chamberlin-Courant  for SP Preferences (Dynamic Program)</vt:lpstr>
      <vt:lpstr>Chamberlin-Courant  for SC Preferences</vt:lpstr>
      <vt:lpstr>Chamberlin-Courant for Preferences SP on Trees</vt:lpstr>
      <vt:lpstr>Exploiting SP/SC Preferences:  Beyond Winner Determination  </vt:lpstr>
      <vt:lpstr>Almost SP/SC Preferences</vt:lpstr>
      <vt:lpstr>Dichotomous Preferences</vt:lpstr>
      <vt:lpstr>Research Questions</vt:lpstr>
      <vt:lpstr>Definitions: CI  </vt:lpstr>
      <vt:lpstr>Definitions: VI</vt:lpstr>
      <vt:lpstr>Definitions: DE</vt:lpstr>
      <vt:lpstr>Definitions: DUE</vt:lpstr>
      <vt:lpstr> Dichotomous Preferences, Algorithmically </vt:lpstr>
      <vt:lpstr>Not In This Tutorial...</vt:lpstr>
      <vt:lpstr>Outlook</vt:lpstr>
      <vt:lpstr>References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MAS371: Mathematical Foundations of Game Theory  Lecture 1</dc:title>
  <dc:creator>Edith Elkind (Asst Prof)</dc:creator>
  <cp:lastModifiedBy>Edith Elkind</cp:lastModifiedBy>
  <cp:revision>723</cp:revision>
  <dcterms:created xsi:type="dcterms:W3CDTF">2011-01-22T04:27:03Z</dcterms:created>
  <dcterms:modified xsi:type="dcterms:W3CDTF">2016-07-20T09:11:22Z</dcterms:modified>
</cp:coreProperties>
</file>