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302" r:id="rId3"/>
    <p:sldId id="367" r:id="rId4"/>
    <p:sldId id="365" r:id="rId5"/>
    <p:sldId id="368" r:id="rId6"/>
    <p:sldId id="366" r:id="rId7"/>
    <p:sldId id="322" r:id="rId8"/>
    <p:sldId id="370" r:id="rId9"/>
    <p:sldId id="384" r:id="rId10"/>
    <p:sldId id="369" r:id="rId11"/>
    <p:sldId id="387" r:id="rId12"/>
    <p:sldId id="324" r:id="rId13"/>
    <p:sldId id="371" r:id="rId14"/>
    <p:sldId id="372" r:id="rId15"/>
    <p:sldId id="373" r:id="rId16"/>
    <p:sldId id="374" r:id="rId17"/>
    <p:sldId id="375" r:id="rId18"/>
    <p:sldId id="376" r:id="rId19"/>
    <p:sldId id="377" r:id="rId20"/>
    <p:sldId id="378" r:id="rId21"/>
    <p:sldId id="385" r:id="rId22"/>
    <p:sldId id="330" r:id="rId23"/>
    <p:sldId id="325" r:id="rId24"/>
    <p:sldId id="326" r:id="rId25"/>
    <p:sldId id="307" r:id="rId26"/>
    <p:sldId id="308" r:id="rId27"/>
    <p:sldId id="327" r:id="rId28"/>
    <p:sldId id="306" r:id="rId29"/>
    <p:sldId id="331" r:id="rId30"/>
    <p:sldId id="332" r:id="rId31"/>
    <p:sldId id="379" r:id="rId32"/>
    <p:sldId id="386" r:id="rId33"/>
    <p:sldId id="381" r:id="rId34"/>
    <p:sldId id="383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66FF"/>
    <a:srgbClr val="FF0066"/>
    <a:srgbClr val="66FF33"/>
    <a:srgbClr val="33CC33"/>
    <a:srgbClr val="008000"/>
    <a:srgbClr val="006600"/>
    <a:srgbClr val="6699FF"/>
    <a:srgbClr val="FF505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5" autoAdjust="0"/>
    <p:restoredTop sz="94660"/>
  </p:normalViewPr>
  <p:slideViewPr>
    <p:cSldViewPr>
      <p:cViewPr varScale="1">
        <p:scale>
          <a:sx n="66" d="100"/>
          <a:sy n="66" d="100"/>
        </p:scale>
        <p:origin x="718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A25EDD-3B7B-44EC-8DAB-06123C258A43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440BC-D4CA-4DF9-B9CE-F111958D52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109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19/07/2016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19/07/2016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19/07/2016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19/07/2016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19/07/2016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19/07/2016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19/07/2016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19/07/2016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19/07/2016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19/07/2016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DD2D8-5ADF-447C-82C9-ABD1AEBEDDAE}" type="datetimeFigureOut">
              <a:rPr lang="en-GB" smtClean="0"/>
              <a:pPr/>
              <a:t>19/07/2016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DD2D8-5ADF-447C-82C9-ABD1AEBEDDAE}" type="datetimeFigureOut">
              <a:rPr lang="en-GB" smtClean="0"/>
              <a:pPr/>
              <a:t>19/07/2016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EE6A1-141F-4B90-A852-40F7E609505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lum bright="6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3245"/>
            <a:ext cx="8712968" cy="3989068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412776"/>
            <a:ext cx="8280920" cy="1470025"/>
          </a:xfrm>
        </p:spPr>
        <p:txBody>
          <a:bodyPr>
            <a:normAutofit fontScale="90000"/>
          </a:bodyPr>
          <a:lstStyle/>
          <a:p>
            <a:r>
              <a:rPr lang="en-GB" sz="5300" dirty="0" smtClean="0">
                <a:solidFill>
                  <a:schemeClr val="tx2"/>
                </a:solidFill>
              </a:rPr>
              <a:t>Domain Restrictions in Computational Social Choice</a:t>
            </a:r>
            <a:br>
              <a:rPr lang="en-GB" sz="5300" dirty="0" smtClean="0">
                <a:solidFill>
                  <a:schemeClr val="tx2"/>
                </a:solidFill>
              </a:rPr>
            </a:br>
            <a:r>
              <a:rPr lang="en-GB" dirty="0" smtClean="0">
                <a:solidFill>
                  <a:schemeClr val="tx2"/>
                </a:solidFill>
              </a:rPr>
              <a:t/>
            </a:r>
            <a:br>
              <a:rPr lang="en-GB" dirty="0" smtClean="0">
                <a:solidFill>
                  <a:schemeClr val="tx2"/>
                </a:solidFill>
              </a:rPr>
            </a:br>
            <a:r>
              <a:rPr lang="en-GB" dirty="0" smtClean="0">
                <a:solidFill>
                  <a:srgbClr val="FF0000"/>
                </a:solidFill>
              </a:rPr>
              <a:t>Edith Elkind </a:t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smtClean="0">
                <a:solidFill>
                  <a:schemeClr val="accent1"/>
                </a:solidFill>
              </a:rPr>
              <a:t>University of </a:t>
            </a:r>
            <a:r>
              <a:rPr lang="en-GB" dirty="0" smtClean="0">
                <a:solidFill>
                  <a:schemeClr val="accent1"/>
                </a:solidFill>
                <a:sym typeface="Symbol"/>
              </a:rPr>
              <a:t>Oxford</a:t>
            </a:r>
            <a:endParaRPr lang="en-GB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19"/>
          <p:cNvGrpSpPr/>
          <p:nvPr/>
        </p:nvGrpSpPr>
        <p:grpSpPr>
          <a:xfrm>
            <a:off x="1353312" y="5589240"/>
            <a:ext cx="4187952" cy="986408"/>
            <a:chOff x="1353312" y="5589240"/>
            <a:chExt cx="4187952" cy="986408"/>
          </a:xfrm>
        </p:grpSpPr>
        <p:sp>
          <p:nvSpPr>
            <p:cNvPr id="22" name="Rectangle 21"/>
            <p:cNvSpPr/>
            <p:nvPr/>
          </p:nvSpPr>
          <p:spPr>
            <a:xfrm>
              <a:off x="1353312" y="5589240"/>
              <a:ext cx="306288" cy="986408"/>
            </a:xfrm>
            <a:prstGeom prst="rect">
              <a:avLst/>
            </a:prstGeom>
            <a:solidFill>
              <a:srgbClr val="FF0000">
                <a:alpha val="15000"/>
              </a:srgbClr>
            </a:solidFill>
            <a:ln w="9525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084832" y="5661248"/>
              <a:ext cx="310896" cy="914400"/>
            </a:xfrm>
            <a:prstGeom prst="rect">
              <a:avLst/>
            </a:prstGeom>
            <a:solidFill>
              <a:srgbClr val="FF0000">
                <a:alpha val="15000"/>
              </a:srgbClr>
            </a:solidFill>
            <a:ln w="9525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852928" y="5733256"/>
              <a:ext cx="310896" cy="842392"/>
            </a:xfrm>
            <a:prstGeom prst="rect">
              <a:avLst/>
            </a:prstGeom>
            <a:solidFill>
              <a:srgbClr val="FF0000">
                <a:alpha val="15000"/>
              </a:srgbClr>
            </a:solidFill>
            <a:ln w="9525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694176" y="5877272"/>
              <a:ext cx="310896" cy="698376"/>
            </a:xfrm>
            <a:prstGeom prst="rect">
              <a:avLst/>
            </a:prstGeom>
            <a:solidFill>
              <a:srgbClr val="FF0000">
                <a:alpha val="15000"/>
              </a:srgbClr>
            </a:solidFill>
            <a:ln w="9525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427984" y="5949280"/>
              <a:ext cx="310896" cy="626368"/>
            </a:xfrm>
            <a:prstGeom prst="rect">
              <a:avLst/>
            </a:prstGeom>
            <a:solidFill>
              <a:srgbClr val="FF0000">
                <a:alpha val="15000"/>
              </a:srgbClr>
            </a:solidFill>
            <a:ln w="9525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230368" y="6021288"/>
              <a:ext cx="310896" cy="554360"/>
            </a:xfrm>
            <a:prstGeom prst="rect">
              <a:avLst/>
            </a:prstGeom>
            <a:solidFill>
              <a:srgbClr val="FF0000">
                <a:alpha val="15000"/>
              </a:srgbClr>
            </a:solidFill>
            <a:ln w="9525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19"/>
          <p:cNvGrpSpPr/>
          <p:nvPr/>
        </p:nvGrpSpPr>
        <p:grpSpPr>
          <a:xfrm>
            <a:off x="1331640" y="5589240"/>
            <a:ext cx="4187952" cy="986408"/>
            <a:chOff x="1353312" y="5589240"/>
            <a:chExt cx="4187952" cy="986408"/>
          </a:xfrm>
        </p:grpSpPr>
        <p:sp>
          <p:nvSpPr>
            <p:cNvPr id="29" name="Rectangle 28"/>
            <p:cNvSpPr/>
            <p:nvPr/>
          </p:nvSpPr>
          <p:spPr>
            <a:xfrm>
              <a:off x="1353312" y="6381328"/>
              <a:ext cx="306288" cy="194320"/>
            </a:xfrm>
            <a:prstGeom prst="rect">
              <a:avLst/>
            </a:prstGeom>
            <a:solidFill>
              <a:srgbClr val="00B050">
                <a:alpha val="15000"/>
              </a:srgbClr>
            </a:solidFill>
            <a:ln w="9525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084832" y="6093296"/>
              <a:ext cx="310896" cy="482352"/>
            </a:xfrm>
            <a:prstGeom prst="rect">
              <a:avLst/>
            </a:prstGeom>
            <a:solidFill>
              <a:srgbClr val="00B050">
                <a:alpha val="15000"/>
              </a:srgbClr>
            </a:solidFill>
            <a:ln w="9525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852928" y="6021288"/>
              <a:ext cx="310896" cy="554360"/>
            </a:xfrm>
            <a:prstGeom prst="rect">
              <a:avLst/>
            </a:prstGeom>
            <a:solidFill>
              <a:srgbClr val="00B050">
                <a:alpha val="15000"/>
              </a:srgbClr>
            </a:solidFill>
            <a:ln w="9525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694176" y="5877272"/>
              <a:ext cx="310896" cy="698376"/>
            </a:xfrm>
            <a:prstGeom prst="rect">
              <a:avLst/>
            </a:prstGeom>
            <a:solidFill>
              <a:srgbClr val="00B050">
                <a:alpha val="15000"/>
              </a:srgbClr>
            </a:solidFill>
            <a:ln w="9525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427984" y="5589240"/>
              <a:ext cx="310896" cy="986408"/>
            </a:xfrm>
            <a:prstGeom prst="rect">
              <a:avLst/>
            </a:prstGeom>
            <a:solidFill>
              <a:srgbClr val="00B050">
                <a:alpha val="15000"/>
              </a:srgbClr>
            </a:solidFill>
            <a:ln w="9525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230368" y="5661248"/>
              <a:ext cx="310896" cy="914400"/>
            </a:xfrm>
            <a:prstGeom prst="rect">
              <a:avLst/>
            </a:prstGeom>
            <a:solidFill>
              <a:srgbClr val="00B050">
                <a:alpha val="15000"/>
              </a:srgbClr>
            </a:solidFill>
            <a:ln w="9525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331640" y="6021288"/>
            <a:ext cx="44133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   </a:t>
            </a:r>
            <a:r>
              <a:rPr lang="en-US" sz="1000" dirty="0" smtClean="0"/>
              <a:t> </a:t>
            </a:r>
            <a:r>
              <a:rPr lang="en-US" sz="2400" dirty="0" smtClean="0"/>
              <a:t>    B         C          D   </a:t>
            </a:r>
            <a:r>
              <a:rPr lang="en-US" sz="1000" dirty="0" smtClean="0"/>
              <a:t>  </a:t>
            </a:r>
            <a:r>
              <a:rPr lang="en-US" sz="2400" dirty="0" smtClean="0"/>
              <a:t>    E          F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353312" y="5589240"/>
            <a:ext cx="4187952" cy="986408"/>
            <a:chOff x="1353312" y="5589240"/>
            <a:chExt cx="4187952" cy="986408"/>
          </a:xfrm>
        </p:grpSpPr>
        <p:sp>
          <p:nvSpPr>
            <p:cNvPr id="14" name="Rectangle 13"/>
            <p:cNvSpPr/>
            <p:nvPr/>
          </p:nvSpPr>
          <p:spPr>
            <a:xfrm>
              <a:off x="1353312" y="6381328"/>
              <a:ext cx="306288" cy="194320"/>
            </a:xfrm>
            <a:prstGeom prst="rect">
              <a:avLst/>
            </a:prstGeom>
            <a:solidFill>
              <a:schemeClr val="accent1">
                <a:alpha val="15000"/>
              </a:schemeClr>
            </a:solidFill>
            <a:ln w="9525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084832" y="5661248"/>
              <a:ext cx="310896" cy="914400"/>
            </a:xfrm>
            <a:prstGeom prst="rect">
              <a:avLst/>
            </a:prstGeom>
            <a:solidFill>
              <a:schemeClr val="accent1">
                <a:alpha val="15000"/>
              </a:schemeClr>
            </a:solidFill>
            <a:ln w="9525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852928" y="5589240"/>
              <a:ext cx="310896" cy="986408"/>
            </a:xfrm>
            <a:prstGeom prst="rect">
              <a:avLst/>
            </a:prstGeom>
            <a:solidFill>
              <a:schemeClr val="accent1">
                <a:alpha val="15000"/>
              </a:schemeClr>
            </a:solidFill>
            <a:ln w="9525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694176" y="5805264"/>
              <a:ext cx="310896" cy="770384"/>
            </a:xfrm>
            <a:prstGeom prst="rect">
              <a:avLst/>
            </a:prstGeom>
            <a:solidFill>
              <a:schemeClr val="accent1">
                <a:alpha val="15000"/>
              </a:schemeClr>
            </a:solidFill>
            <a:ln w="9525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427984" y="5949280"/>
              <a:ext cx="310896" cy="626368"/>
            </a:xfrm>
            <a:prstGeom prst="rect">
              <a:avLst/>
            </a:prstGeom>
            <a:solidFill>
              <a:schemeClr val="accent1">
                <a:alpha val="15000"/>
              </a:schemeClr>
            </a:solidFill>
            <a:ln w="9525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230368" y="6021288"/>
              <a:ext cx="310896" cy="554360"/>
            </a:xfrm>
            <a:prstGeom prst="rect">
              <a:avLst/>
            </a:prstGeom>
            <a:solidFill>
              <a:schemeClr val="accent1">
                <a:alpha val="15000"/>
              </a:schemeClr>
            </a:solidFill>
            <a:ln w="9525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Single-Peaked Preferences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349080"/>
          </a:xfrm>
        </p:spPr>
        <p:txBody>
          <a:bodyPr>
            <a:normAutofit fontScale="92500" lnSpcReduction="10000"/>
          </a:bodyPr>
          <a:lstStyle/>
          <a:p>
            <a:r>
              <a:rPr lang="en-US" u="sng" dirty="0" smtClean="0"/>
              <a:t>Definition</a:t>
            </a:r>
            <a:r>
              <a:rPr lang="en-US" dirty="0" smtClean="0"/>
              <a:t>: a preference profile is </a:t>
            </a:r>
            <a:r>
              <a:rPr lang="en-US" dirty="0" smtClean="0">
                <a:solidFill>
                  <a:srgbClr val="FF0000"/>
                </a:solidFill>
              </a:rPr>
              <a:t>single-peaked (SP) </a:t>
            </a:r>
            <a:r>
              <a:rPr lang="en-US" dirty="0" err="1" smtClean="0"/>
              <a:t>wrt</a:t>
            </a:r>
            <a:r>
              <a:rPr lang="en-US" dirty="0" smtClean="0"/>
              <a:t> an ordering </a:t>
            </a: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 smtClean="0"/>
              <a:t> of candidates (axis) </a:t>
            </a:r>
            <a:br>
              <a:rPr lang="en-US" dirty="0" smtClean="0"/>
            </a:br>
            <a:r>
              <a:rPr lang="en-US" dirty="0" smtClean="0"/>
              <a:t>if for each voter 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if </a:t>
            </a:r>
            <a:r>
              <a:rPr lang="en-US" dirty="0" smtClean="0">
                <a:solidFill>
                  <a:srgbClr val="FF0000"/>
                </a:solidFill>
              </a:rPr>
              <a:t>top(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dirty="0" smtClean="0">
                <a:solidFill>
                  <a:srgbClr val="FF0000"/>
                </a:solidFill>
              </a:rPr>
              <a:t>) &lt; D &lt; E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dirty="0" smtClean="0"/>
              <a:t> prefers 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</a:p>
          <a:p>
            <a:pPr lvl="1"/>
            <a:r>
              <a:rPr lang="en-US" dirty="0" smtClean="0"/>
              <a:t>if </a:t>
            </a:r>
            <a:r>
              <a:rPr lang="en-US" dirty="0" smtClean="0">
                <a:solidFill>
                  <a:srgbClr val="FF0000"/>
                </a:solidFill>
              </a:rPr>
              <a:t>A &lt; B &lt; top(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dirty="0" smtClean="0"/>
              <a:t> prefers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</a:p>
          <a:p>
            <a:r>
              <a:rPr lang="en-US" dirty="0" smtClean="0"/>
              <a:t>Example: </a:t>
            </a:r>
          </a:p>
          <a:p>
            <a:pPr lvl="1"/>
            <a:r>
              <a:rPr lang="en-US" dirty="0" smtClean="0"/>
              <a:t>voter </a:t>
            </a:r>
            <a:r>
              <a:rPr lang="en-US" dirty="0" smtClean="0">
                <a:solidFill>
                  <a:schemeClr val="accent1"/>
                </a:solidFill>
              </a:rPr>
              <a:t>1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C &gt; B &gt; D &gt; E &gt; F &gt; A </a:t>
            </a:r>
          </a:p>
          <a:p>
            <a:pPr lvl="1"/>
            <a:r>
              <a:rPr lang="en-US" dirty="0" smtClean="0"/>
              <a:t>voter </a:t>
            </a:r>
            <a:r>
              <a:rPr lang="en-US" dirty="0" smtClean="0">
                <a:solidFill>
                  <a:schemeClr val="accent1"/>
                </a:solidFill>
              </a:rPr>
              <a:t>2: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A &gt; B &gt; C &gt; D &gt; E &gt; F</a:t>
            </a:r>
          </a:p>
          <a:p>
            <a:pPr lvl="1"/>
            <a:r>
              <a:rPr lang="en-US" dirty="0" smtClean="0"/>
              <a:t>voter </a:t>
            </a:r>
            <a:r>
              <a:rPr lang="en-US" dirty="0" smtClean="0">
                <a:solidFill>
                  <a:schemeClr val="accent1"/>
                </a:solidFill>
              </a:rPr>
              <a:t>3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E &gt; F &gt; D &gt; C &gt; B &gt; A 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827584" y="6597352"/>
            <a:ext cx="5472608" cy="158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403648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123728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915816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707904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9992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292080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5292080" y="4005064"/>
            <a:ext cx="3610890" cy="936104"/>
            <a:chOff x="457200" y="2514600"/>
            <a:chExt cx="5791200" cy="1104528"/>
          </a:xfrm>
        </p:grpSpPr>
        <p:grpSp>
          <p:nvGrpSpPr>
            <p:cNvPr id="36" name="Group 3"/>
            <p:cNvGrpSpPr/>
            <p:nvPr/>
          </p:nvGrpSpPr>
          <p:grpSpPr>
            <a:xfrm>
              <a:off x="457200" y="3352800"/>
              <a:ext cx="5791200" cy="266328"/>
              <a:chOff x="683568" y="6190764"/>
              <a:chExt cx="5791200" cy="266328"/>
            </a:xfrm>
          </p:grpSpPr>
          <p:cxnSp>
            <p:nvCxnSpPr>
              <p:cNvPr id="41" name="Straight Connector 40"/>
              <p:cNvCxnSpPr/>
              <p:nvPr/>
            </p:nvCxnSpPr>
            <p:spPr>
              <a:xfrm>
                <a:off x="683568" y="6334780"/>
                <a:ext cx="5791200" cy="8384"/>
              </a:xfrm>
              <a:prstGeom prst="line">
                <a:avLst/>
              </a:prstGeom>
              <a:ln w="38100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Oval 41"/>
              <p:cNvSpPr/>
              <p:nvPr/>
            </p:nvSpPr>
            <p:spPr>
              <a:xfrm>
                <a:off x="5529888" y="6190764"/>
                <a:ext cx="266328" cy="266328"/>
              </a:xfrm>
              <a:prstGeom prst="ellipse">
                <a:avLst/>
              </a:prstGeom>
              <a:solidFill>
                <a:srgbClr val="FF0000"/>
              </a:solidFill>
              <a:ln w="38100">
                <a:noFill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/>
              <p:nvPr/>
            </p:nvSpPr>
            <p:spPr>
              <a:xfrm>
                <a:off x="957888" y="6190764"/>
                <a:ext cx="266328" cy="266328"/>
              </a:xfrm>
              <a:prstGeom prst="ellipse">
                <a:avLst/>
              </a:prstGeom>
              <a:solidFill>
                <a:srgbClr val="FF0000"/>
              </a:solidFill>
              <a:ln w="38100">
                <a:noFill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2512368" y="6190764"/>
                <a:ext cx="266328" cy="266328"/>
              </a:xfrm>
              <a:prstGeom prst="ellipse">
                <a:avLst/>
              </a:prstGeom>
              <a:solidFill>
                <a:srgbClr val="FF0000"/>
              </a:solidFill>
              <a:ln w="38100">
                <a:noFill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3426768" y="6190764"/>
                <a:ext cx="266328" cy="266328"/>
              </a:xfrm>
              <a:prstGeom prst="ellipse">
                <a:avLst/>
              </a:prstGeom>
              <a:solidFill>
                <a:srgbClr val="FF0000"/>
              </a:solidFill>
              <a:ln w="38100">
                <a:noFill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37" name="Picture 36" descr="labour.jpe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8640" y="2667000"/>
              <a:ext cx="777240" cy="647700"/>
            </a:xfrm>
            <a:prstGeom prst="rect">
              <a:avLst/>
            </a:prstGeom>
          </p:spPr>
        </p:pic>
        <p:pic>
          <p:nvPicPr>
            <p:cNvPr id="38" name="Picture 37" descr="conservatives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17520" y="2667000"/>
              <a:ext cx="892928" cy="558800"/>
            </a:xfrm>
            <a:prstGeom prst="rect">
              <a:avLst/>
            </a:prstGeom>
          </p:spPr>
        </p:pic>
        <p:pic>
          <p:nvPicPr>
            <p:cNvPr id="39" name="Picture 38" descr="libdem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28800" y="2514600"/>
              <a:ext cx="1046652" cy="757237"/>
            </a:xfrm>
            <a:prstGeom prst="rect">
              <a:avLst/>
            </a:prstGeom>
          </p:spPr>
        </p:pic>
        <p:pic>
          <p:nvPicPr>
            <p:cNvPr id="40" name="Picture 39" descr="ukip.pn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120640" y="2590800"/>
              <a:ext cx="709612" cy="7096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0304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Single-Peaked Preferences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en-GB" dirty="0" smtClean="0"/>
              <a:t>Perfect water temperature?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3356992"/>
            <a:ext cx="5904656" cy="4428492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827584" y="2996952"/>
            <a:ext cx="7560840" cy="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43608" y="2412034"/>
            <a:ext cx="7296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+16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58737" y="2412034"/>
            <a:ext cx="7296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+30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23728" y="2428147"/>
            <a:ext cx="7296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+20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47864" y="2412034"/>
            <a:ext cx="7296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+23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764151" y="2411857"/>
            <a:ext cx="7296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+25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44330" y="2421974"/>
            <a:ext cx="7296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smtClean="0">
                <a:solidFill>
                  <a:srgbClr val="FF0000"/>
                </a:solidFill>
              </a:rPr>
              <a:t>+27</a:t>
            </a:r>
            <a:endParaRPr lang="en-GB" sz="28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14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SP Preferences: Transitivity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853136"/>
          </a:xfrm>
        </p:spPr>
        <p:txBody>
          <a:bodyPr>
            <a:normAutofit/>
          </a:bodyPr>
          <a:lstStyle/>
          <a:p>
            <a:r>
              <a:rPr lang="en-US" u="sng" dirty="0" smtClean="0"/>
              <a:t>Theorem</a:t>
            </a:r>
            <a:r>
              <a:rPr lang="en-US" dirty="0" smtClean="0"/>
              <a:t>:  in </a:t>
            </a:r>
            <a:r>
              <a:rPr lang="en-US" dirty="0" smtClean="0">
                <a:solidFill>
                  <a:schemeClr val="accent1"/>
                </a:solidFill>
              </a:rPr>
              <a:t>single-peaked</a:t>
            </a:r>
            <a:r>
              <a:rPr lang="en-US" dirty="0" smtClean="0"/>
              <a:t> elections, </a:t>
            </a:r>
            <a:br>
              <a:rPr lang="en-US" dirty="0" smtClean="0"/>
            </a:br>
            <a:r>
              <a:rPr lang="en-US" dirty="0" smtClean="0"/>
              <a:t>the (weak) </a:t>
            </a:r>
            <a:r>
              <a:rPr lang="en-US" dirty="0" smtClean="0">
                <a:solidFill>
                  <a:srgbClr val="FF0000"/>
                </a:solidFill>
              </a:rPr>
              <a:t>majority</a:t>
            </a:r>
            <a:r>
              <a:rPr lang="en-US" dirty="0" smtClean="0"/>
              <a:t> relation is </a:t>
            </a:r>
            <a:r>
              <a:rPr lang="en-US" dirty="0" smtClean="0">
                <a:solidFill>
                  <a:schemeClr val="accent1"/>
                </a:solidFill>
              </a:rPr>
              <a:t>transitive</a:t>
            </a:r>
          </a:p>
          <a:p>
            <a:r>
              <a:rPr lang="en-US" u="sng" dirty="0" smtClean="0"/>
              <a:t>Lemma</a:t>
            </a:r>
            <a:r>
              <a:rPr lang="en-US" dirty="0" smtClean="0"/>
              <a:t>: there exists a </a:t>
            </a:r>
            <a:r>
              <a:rPr lang="en-US" dirty="0" smtClean="0">
                <a:solidFill>
                  <a:srgbClr val="FF0000"/>
                </a:solidFill>
              </a:rPr>
              <a:t>candidate</a:t>
            </a:r>
            <a:r>
              <a:rPr lang="en-US" dirty="0" smtClean="0"/>
              <a:t> preferred to every other candidate by a (weak) majority </a:t>
            </a:r>
            <a:br>
              <a:rPr lang="en-US" dirty="0" smtClean="0"/>
            </a:br>
            <a:r>
              <a:rPr lang="en-US" dirty="0" smtClean="0"/>
              <a:t>of voters (the </a:t>
            </a:r>
            <a:r>
              <a:rPr lang="en-US" dirty="0" smtClean="0">
                <a:solidFill>
                  <a:schemeClr val="accent1"/>
                </a:solidFill>
              </a:rPr>
              <a:t>Condorcet winner (CW)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Proof of the theorem (assuming the lemma): </a:t>
            </a:r>
          </a:p>
          <a:p>
            <a:pPr lvl="1"/>
            <a:r>
              <a:rPr lang="en-US" dirty="0" smtClean="0"/>
              <a:t>by the lemma, there is a CW, say </a:t>
            </a:r>
            <a:r>
              <a:rPr lang="en-US" dirty="0" smtClean="0">
                <a:solidFill>
                  <a:schemeClr val="accent1"/>
                </a:solidFill>
              </a:rPr>
              <a:t>a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delete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a</a:t>
            </a:r>
            <a:r>
              <a:rPr lang="en-US" dirty="0" smtClean="0"/>
              <a:t> from all votes; the profile remains SP</a:t>
            </a:r>
          </a:p>
          <a:p>
            <a:pPr lvl="1"/>
            <a:r>
              <a:rPr lang="en-US" dirty="0" smtClean="0"/>
              <a:t>use </a:t>
            </a:r>
            <a:r>
              <a:rPr lang="en-US" dirty="0" smtClean="0">
                <a:solidFill>
                  <a:srgbClr val="FF0000"/>
                </a:solidFill>
              </a:rPr>
              <a:t>induction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99364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SP Preferences: Condorcet Winners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205064"/>
          </a:xfrm>
        </p:spPr>
        <p:txBody>
          <a:bodyPr>
            <a:normAutofit/>
          </a:bodyPr>
          <a:lstStyle/>
          <a:p>
            <a:r>
              <a:rPr lang="en-US" u="sng" dirty="0" smtClean="0"/>
              <a:t>Lemma</a:t>
            </a:r>
            <a:r>
              <a:rPr lang="en-US" dirty="0" smtClean="0"/>
              <a:t>: there exists a candidate preferred to every other candidate by a (weak) majority </a:t>
            </a:r>
            <a:br>
              <a:rPr lang="en-US" dirty="0" smtClean="0"/>
            </a:br>
            <a:r>
              <a:rPr lang="en-US" dirty="0" smtClean="0"/>
              <a:t>of voters (the </a:t>
            </a:r>
            <a:r>
              <a:rPr lang="en-US" dirty="0" smtClean="0">
                <a:solidFill>
                  <a:schemeClr val="accent1"/>
                </a:solidFill>
              </a:rPr>
              <a:t>Condorcet winner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order the voters according to their top choice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we have </a:t>
            </a:r>
            <a:r>
              <a:rPr lang="en-US" dirty="0">
                <a:solidFill>
                  <a:srgbClr val="FF0000"/>
                </a:solidFill>
              </a:rPr>
              <a:t>n = 2k+1 </a:t>
            </a:r>
            <a:r>
              <a:rPr lang="en-US" dirty="0" smtClean="0"/>
              <a:t>voters,</a:t>
            </a:r>
            <a:r>
              <a:rPr lang="en-US" dirty="0"/>
              <a:t> </a:t>
            </a:r>
            <a:r>
              <a:rPr lang="en-US" dirty="0" smtClean="0">
                <a:solidFill>
                  <a:srgbClr val="FF0000"/>
                </a:solidFill>
              </a:rPr>
              <a:t>top(v</a:t>
            </a:r>
            <a:r>
              <a:rPr lang="en-US" baseline="-25000" dirty="0" smtClean="0">
                <a:solidFill>
                  <a:srgbClr val="FF0000"/>
                </a:solidFill>
              </a:rPr>
              <a:t>k+1</a:t>
            </a:r>
            <a:r>
              <a:rPr lang="en-US" dirty="0" smtClean="0">
                <a:solidFill>
                  <a:srgbClr val="FF0000"/>
                </a:solidFill>
              </a:rPr>
              <a:t>) </a:t>
            </a:r>
            <a:r>
              <a:rPr lang="en-US" dirty="0" smtClean="0"/>
              <a:t>is a CW</a:t>
            </a:r>
          </a:p>
          <a:p>
            <a:pPr lvl="1"/>
            <a:r>
              <a:rPr lang="en-US" dirty="0"/>
              <a:t>if we have </a:t>
            </a:r>
            <a:r>
              <a:rPr lang="en-US" dirty="0">
                <a:solidFill>
                  <a:srgbClr val="FF0000"/>
                </a:solidFill>
              </a:rPr>
              <a:t>n = </a:t>
            </a:r>
            <a:r>
              <a:rPr lang="en-US" dirty="0" smtClean="0">
                <a:solidFill>
                  <a:srgbClr val="FF0000"/>
                </a:solidFill>
              </a:rPr>
              <a:t>2k </a:t>
            </a:r>
            <a:r>
              <a:rPr lang="en-US" dirty="0"/>
              <a:t>voters, </a:t>
            </a:r>
            <a:r>
              <a:rPr lang="en-US" dirty="0" smtClean="0"/>
              <a:t>all candidates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between </a:t>
            </a:r>
            <a:r>
              <a:rPr lang="en-US" dirty="0" smtClean="0">
                <a:solidFill>
                  <a:srgbClr val="FF0000"/>
                </a:solidFill>
              </a:rPr>
              <a:t>top(</a:t>
            </a:r>
            <a:r>
              <a:rPr lang="en-US" dirty="0" err="1" smtClean="0">
                <a:solidFill>
                  <a:srgbClr val="FF0000"/>
                </a:solidFill>
              </a:rPr>
              <a:t>v</a:t>
            </a:r>
            <a:r>
              <a:rPr lang="en-US" baseline="-25000" dirty="0" err="1" smtClean="0">
                <a:solidFill>
                  <a:srgbClr val="FF0000"/>
                </a:solidFill>
              </a:rPr>
              <a:t>k</a:t>
            </a:r>
            <a:r>
              <a:rPr lang="en-US" dirty="0" smtClean="0">
                <a:solidFill>
                  <a:srgbClr val="FF0000"/>
                </a:solidFill>
              </a:rPr>
              <a:t>)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00"/>
                </a:solidFill>
              </a:rPr>
              <a:t>top(v</a:t>
            </a:r>
            <a:r>
              <a:rPr lang="en-US" baseline="-25000" dirty="0" smtClean="0">
                <a:solidFill>
                  <a:srgbClr val="FF0000"/>
                </a:solidFill>
              </a:rPr>
              <a:t>k+1</a:t>
            </a:r>
            <a:r>
              <a:rPr lang="en-US" dirty="0" smtClean="0">
                <a:solidFill>
                  <a:srgbClr val="FF0000"/>
                </a:solidFill>
              </a:rPr>
              <a:t>) </a:t>
            </a:r>
            <a:r>
              <a:rPr lang="en-US" dirty="0" smtClean="0"/>
              <a:t>are weak CWs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827584" y="6597352"/>
            <a:ext cx="5472608" cy="158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403648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123728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915816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707904" y="6453336"/>
            <a:ext cx="194320" cy="194320"/>
          </a:xfrm>
          <a:prstGeom prst="ellipse">
            <a:avLst/>
          </a:prstGeom>
          <a:solidFill>
            <a:srgbClr val="FF0000"/>
          </a:solidFill>
          <a:ln w="9525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9992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292080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26"/>
          <p:cNvGrpSpPr/>
          <p:nvPr/>
        </p:nvGrpSpPr>
        <p:grpSpPr>
          <a:xfrm>
            <a:off x="1403648" y="5805264"/>
            <a:ext cx="4082752" cy="554360"/>
            <a:chOff x="1403648" y="5805264"/>
            <a:chExt cx="4082752" cy="554360"/>
          </a:xfrm>
        </p:grpSpPr>
        <p:sp>
          <p:nvSpPr>
            <p:cNvPr id="20" name="Rectangle 19"/>
            <p:cNvSpPr/>
            <p:nvPr/>
          </p:nvSpPr>
          <p:spPr>
            <a:xfrm>
              <a:off x="5292080" y="6237312"/>
              <a:ext cx="194320" cy="122312"/>
            </a:xfrm>
            <a:prstGeom prst="rect">
              <a:avLst/>
            </a:prstGeom>
            <a:solidFill>
              <a:srgbClr val="00B05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292080" y="6021288"/>
              <a:ext cx="194320" cy="122312"/>
            </a:xfrm>
            <a:prstGeom prst="rect">
              <a:avLst/>
            </a:prstGeom>
            <a:solidFill>
              <a:srgbClr val="00B05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292080" y="5805264"/>
              <a:ext cx="194320" cy="122312"/>
            </a:xfrm>
            <a:prstGeom prst="rect">
              <a:avLst/>
            </a:prstGeom>
            <a:solidFill>
              <a:srgbClr val="00B05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123728" y="6237312"/>
              <a:ext cx="194320" cy="122312"/>
            </a:xfrm>
            <a:prstGeom prst="rect">
              <a:avLst/>
            </a:prstGeom>
            <a:solidFill>
              <a:srgbClr val="00B05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403648" y="6237312"/>
              <a:ext cx="194320" cy="122312"/>
            </a:xfrm>
            <a:prstGeom prst="rect">
              <a:avLst/>
            </a:prstGeom>
            <a:solidFill>
              <a:srgbClr val="00B05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707904" y="6237312"/>
              <a:ext cx="194320" cy="122312"/>
            </a:xfrm>
            <a:prstGeom prst="rect">
              <a:avLst/>
            </a:prstGeom>
            <a:solidFill>
              <a:srgbClr val="00B05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403648" y="6021288"/>
              <a:ext cx="194320" cy="122312"/>
            </a:xfrm>
            <a:prstGeom prst="rect">
              <a:avLst/>
            </a:prstGeom>
            <a:solidFill>
              <a:srgbClr val="00B05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2123728" y="6017840"/>
            <a:ext cx="194320" cy="122312"/>
          </a:xfrm>
          <a:prstGeom prst="rect">
            <a:avLst/>
          </a:prstGeom>
          <a:solidFill>
            <a:srgbClr val="00B05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333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9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8" grpId="0" animBg="1"/>
      <p:bldP spid="9" grpId="0" animBg="1"/>
      <p:bldP spid="9" grpId="2" animBg="1"/>
      <p:bldP spid="9" grpId="3" animBg="1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SP Preferences: 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Circumventing </a:t>
            </a:r>
            <a:r>
              <a:rPr lang="en-US" dirty="0" err="1" smtClean="0">
                <a:solidFill>
                  <a:schemeClr val="tx2"/>
                </a:solidFill>
              </a:rPr>
              <a:t>Gibbard</a:t>
            </a:r>
            <a:r>
              <a:rPr lang="en-US" dirty="0" smtClean="0">
                <a:solidFill>
                  <a:schemeClr val="tx2"/>
                </a:solidFill>
              </a:rPr>
              <a:t>-Satterthwaite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349080"/>
          </a:xfrm>
        </p:spPr>
        <p:txBody>
          <a:bodyPr>
            <a:normAutofit/>
          </a:bodyPr>
          <a:lstStyle/>
          <a:p>
            <a:r>
              <a:rPr lang="en-US" dirty="0" smtClean="0"/>
              <a:t>Suppose we have </a:t>
            </a:r>
            <a:r>
              <a:rPr lang="en-US" dirty="0" smtClean="0">
                <a:solidFill>
                  <a:srgbClr val="FF0000"/>
                </a:solidFill>
              </a:rPr>
              <a:t>n = 2k+1 </a:t>
            </a:r>
            <a:r>
              <a:rPr lang="en-US" dirty="0" smtClean="0"/>
              <a:t>voters</a:t>
            </a:r>
          </a:p>
          <a:p>
            <a:r>
              <a:rPr lang="en-US" dirty="0" smtClean="0"/>
              <a:t>Median voter rule:</a:t>
            </a:r>
          </a:p>
          <a:p>
            <a:pPr lvl="1"/>
            <a:r>
              <a:rPr lang="en-US" dirty="0" smtClean="0"/>
              <a:t>consider an election that is single-peaked </a:t>
            </a:r>
            <a:r>
              <a:rPr lang="en-US" dirty="0" err="1" smtClean="0"/>
              <a:t>wrt</a:t>
            </a:r>
            <a:r>
              <a:rPr lang="en-US" dirty="0" smtClean="0"/>
              <a:t>  </a:t>
            </a:r>
            <a:r>
              <a:rPr lang="en-US" dirty="0">
                <a:solidFill>
                  <a:srgbClr val="FF0000"/>
                </a:solidFill>
              </a:rPr>
              <a:t>&lt;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ask each voter </a:t>
            </a:r>
            <a:r>
              <a:rPr lang="en-US" dirty="0" smtClean="0">
                <a:solidFill>
                  <a:srgbClr val="FF0000"/>
                </a:solidFill>
              </a:rPr>
              <a:t>v </a:t>
            </a:r>
            <a:r>
              <a:rPr lang="en-US" dirty="0" smtClean="0"/>
              <a:t>to vote for one candidate </a:t>
            </a:r>
          </a:p>
          <a:p>
            <a:pPr lvl="2"/>
            <a:r>
              <a:rPr lang="en-US" dirty="0" smtClean="0"/>
              <a:t>let </a:t>
            </a:r>
            <a:r>
              <a:rPr lang="en-US" dirty="0" smtClean="0">
                <a:solidFill>
                  <a:srgbClr val="FF0000"/>
                </a:solidFill>
              </a:rPr>
              <a:t>C(v)</a:t>
            </a:r>
            <a:r>
              <a:rPr lang="en-US" dirty="0" smtClean="0"/>
              <a:t> denote the vote of voter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</a:p>
          <a:p>
            <a:pPr lvl="1"/>
            <a:r>
              <a:rPr lang="en-US" dirty="0" smtClean="0"/>
              <a:t>order voters by </a:t>
            </a:r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(v)</a:t>
            </a:r>
            <a:r>
              <a:rPr lang="en-US" dirty="0" smtClean="0"/>
              <a:t>, breaking ties arbitrarily</a:t>
            </a:r>
            <a:endParaRPr lang="en-US" sz="2800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output </a:t>
            </a:r>
            <a:r>
              <a:rPr lang="en-US" dirty="0" smtClean="0">
                <a:solidFill>
                  <a:srgbClr val="FF0000"/>
                </a:solidFill>
              </a:rPr>
              <a:t>C* = C(v</a:t>
            </a:r>
            <a:r>
              <a:rPr lang="en-US" baseline="-25000" dirty="0" smtClean="0">
                <a:solidFill>
                  <a:srgbClr val="FF0000"/>
                </a:solidFill>
              </a:rPr>
              <a:t>k+1</a:t>
            </a:r>
            <a:r>
              <a:rPr lang="en-US" dirty="0" smtClean="0">
                <a:solidFill>
                  <a:srgbClr val="FF0000"/>
                </a:solidFill>
              </a:rPr>
              <a:t>)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827584" y="6597352"/>
            <a:ext cx="5472608" cy="158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403648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123728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915816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707904" y="6453336"/>
            <a:ext cx="194320" cy="194320"/>
          </a:xfrm>
          <a:prstGeom prst="ellipse">
            <a:avLst/>
          </a:prstGeom>
          <a:solidFill>
            <a:srgbClr val="FF0000"/>
          </a:solidFill>
          <a:ln w="9525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9992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292080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/>
          <p:cNvGrpSpPr/>
          <p:nvPr/>
        </p:nvGrpSpPr>
        <p:grpSpPr>
          <a:xfrm>
            <a:off x="1403648" y="5805264"/>
            <a:ext cx="4082752" cy="554360"/>
            <a:chOff x="1403648" y="5805264"/>
            <a:chExt cx="4082752" cy="554360"/>
          </a:xfrm>
        </p:grpSpPr>
        <p:sp>
          <p:nvSpPr>
            <p:cNvPr id="20" name="Rectangle 19"/>
            <p:cNvSpPr/>
            <p:nvPr/>
          </p:nvSpPr>
          <p:spPr>
            <a:xfrm>
              <a:off x="5292080" y="6237312"/>
              <a:ext cx="194320" cy="122312"/>
            </a:xfrm>
            <a:prstGeom prst="rect">
              <a:avLst/>
            </a:prstGeom>
            <a:solidFill>
              <a:srgbClr val="00B05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292080" y="6021288"/>
              <a:ext cx="194320" cy="122312"/>
            </a:xfrm>
            <a:prstGeom prst="rect">
              <a:avLst/>
            </a:prstGeom>
            <a:solidFill>
              <a:srgbClr val="00B05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292080" y="5805264"/>
              <a:ext cx="194320" cy="122312"/>
            </a:xfrm>
            <a:prstGeom prst="rect">
              <a:avLst/>
            </a:prstGeom>
            <a:solidFill>
              <a:srgbClr val="00B05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123728" y="6237312"/>
              <a:ext cx="194320" cy="122312"/>
            </a:xfrm>
            <a:prstGeom prst="rect">
              <a:avLst/>
            </a:prstGeom>
            <a:solidFill>
              <a:srgbClr val="00B05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403648" y="6237312"/>
              <a:ext cx="194320" cy="122312"/>
            </a:xfrm>
            <a:prstGeom prst="rect">
              <a:avLst/>
            </a:prstGeom>
            <a:solidFill>
              <a:srgbClr val="00B05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707904" y="6237312"/>
              <a:ext cx="194320" cy="122312"/>
            </a:xfrm>
            <a:prstGeom prst="rect">
              <a:avLst/>
            </a:prstGeom>
            <a:solidFill>
              <a:srgbClr val="00B05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403648" y="6021288"/>
              <a:ext cx="194320" cy="122312"/>
            </a:xfrm>
            <a:prstGeom prst="rect">
              <a:avLst/>
            </a:prstGeom>
            <a:solidFill>
              <a:srgbClr val="00B05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87859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SP Preferences: Median Is Truthful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3412976"/>
          </a:xfrm>
        </p:spPr>
        <p:txBody>
          <a:bodyPr>
            <a:normAutofit lnSpcReduction="10000"/>
          </a:bodyPr>
          <a:lstStyle/>
          <a:p>
            <a:r>
              <a:rPr lang="en-US" u="sng" dirty="0" smtClean="0"/>
              <a:t>Theorem</a:t>
            </a:r>
            <a:r>
              <a:rPr lang="en-US" dirty="0" smtClean="0"/>
              <a:t>: under the median voter rule, it is a </a:t>
            </a:r>
            <a:r>
              <a:rPr lang="en-US" dirty="0" smtClean="0">
                <a:solidFill>
                  <a:schemeClr val="accent1"/>
                </a:solidFill>
              </a:rPr>
              <a:t>dominant</a:t>
            </a:r>
            <a:r>
              <a:rPr lang="en-US" dirty="0" smtClean="0"/>
              <a:t> strategy to vote for one’s top choice</a:t>
            </a:r>
          </a:p>
          <a:p>
            <a:r>
              <a:rPr lang="en-US" dirty="0" smtClean="0"/>
              <a:t>Consider a voter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 in our order</a:t>
            </a:r>
          </a:p>
          <a:p>
            <a:pPr lvl="1"/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</a:rPr>
              <a:t>k+1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 gets his most preferred outcome</a:t>
            </a:r>
          </a:p>
          <a:p>
            <a:pPr lvl="1"/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&lt; </a:t>
            </a:r>
            <a:r>
              <a:rPr lang="en-US" dirty="0" smtClean="0">
                <a:solidFill>
                  <a:srgbClr val="FF0000"/>
                </a:solidFill>
              </a:rPr>
              <a:t>k+1 </a:t>
            </a:r>
            <a:r>
              <a:rPr lang="en-US" dirty="0" smtClean="0"/>
              <a:t>(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&gt; </a:t>
            </a:r>
            <a:r>
              <a:rPr lang="en-US" dirty="0" smtClean="0">
                <a:solidFill>
                  <a:srgbClr val="FF0000"/>
                </a:solidFill>
              </a:rPr>
              <a:t>k+1 </a:t>
            </a:r>
            <a:r>
              <a:rPr lang="en-US" dirty="0" smtClean="0"/>
              <a:t>is symmetric): </a:t>
            </a:r>
          </a:p>
          <a:p>
            <a:pPr lvl="2"/>
            <a:r>
              <a:rPr lang="en-US" dirty="0" smtClean="0"/>
              <a:t>if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votes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C ≤ C*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</a:rPr>
              <a:t>k+1</a:t>
            </a:r>
            <a:r>
              <a:rPr lang="en-US" dirty="0" smtClean="0"/>
              <a:t> remains the median voter, </a:t>
            </a:r>
            <a:br>
              <a:rPr lang="en-US" dirty="0" smtClean="0"/>
            </a:br>
            <a:r>
              <a:rPr lang="en-US" dirty="0" smtClean="0"/>
              <a:t>so the outcome </a:t>
            </a:r>
            <a:r>
              <a:rPr lang="en-US" dirty="0" smtClean="0">
                <a:solidFill>
                  <a:schemeClr val="accent1"/>
                </a:solidFill>
              </a:rPr>
              <a:t>does not change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827584" y="6597352"/>
            <a:ext cx="5472608" cy="158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403648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123728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915816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707904" y="6453336"/>
            <a:ext cx="194320" cy="194320"/>
          </a:xfrm>
          <a:prstGeom prst="ellipse">
            <a:avLst/>
          </a:prstGeom>
          <a:solidFill>
            <a:srgbClr val="FFFF00"/>
          </a:solidFill>
          <a:ln w="127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9992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292080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292080" y="6237312"/>
            <a:ext cx="194320" cy="122312"/>
          </a:xfrm>
          <a:prstGeom prst="rect">
            <a:avLst/>
          </a:prstGeom>
          <a:solidFill>
            <a:srgbClr val="00B05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292080" y="6021288"/>
            <a:ext cx="194320" cy="122312"/>
          </a:xfrm>
          <a:prstGeom prst="rect">
            <a:avLst/>
          </a:prstGeom>
          <a:solidFill>
            <a:srgbClr val="00B05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292080" y="5805264"/>
            <a:ext cx="194320" cy="122312"/>
          </a:xfrm>
          <a:prstGeom prst="rect">
            <a:avLst/>
          </a:prstGeom>
          <a:solidFill>
            <a:srgbClr val="00B05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123728" y="6237312"/>
            <a:ext cx="194320" cy="122312"/>
          </a:xfrm>
          <a:prstGeom prst="rect">
            <a:avLst/>
          </a:prstGeom>
          <a:solidFill>
            <a:srgbClr val="00B05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403648" y="6237312"/>
            <a:ext cx="194320" cy="122312"/>
          </a:xfrm>
          <a:prstGeom prst="rect">
            <a:avLst/>
          </a:prstGeom>
          <a:solidFill>
            <a:srgbClr val="00B05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707904" y="6237312"/>
            <a:ext cx="194320" cy="122312"/>
          </a:xfrm>
          <a:prstGeom prst="rect">
            <a:avLst/>
          </a:prstGeom>
          <a:solidFill>
            <a:srgbClr val="00B05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403648" y="6021288"/>
            <a:ext cx="194320" cy="122312"/>
          </a:xfrm>
          <a:prstGeom prst="rect">
            <a:avLst/>
          </a:prstGeom>
          <a:solidFill>
            <a:srgbClr val="00B05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658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96296E-6 C 0.0158 -0.00996 0.0316 -0.01991 0.04635 -0.01991 C 0.06111 -0.01991 0.08177 -0.00324 0.08889 2.96296E-6 " pathEditMode="relative" ptsTypes="aaA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SP Preferences: Median is Truthful 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4277072"/>
          </a:xfrm>
        </p:spPr>
        <p:txBody>
          <a:bodyPr>
            <a:normAutofit lnSpcReduction="10000"/>
          </a:bodyPr>
          <a:lstStyle/>
          <a:p>
            <a:r>
              <a:rPr lang="en-US" u="sng" dirty="0" smtClean="0"/>
              <a:t>Theorem</a:t>
            </a:r>
            <a:r>
              <a:rPr lang="en-US" dirty="0" smtClean="0"/>
              <a:t>: under the median voter rule, it is a </a:t>
            </a:r>
            <a:r>
              <a:rPr lang="en-US" dirty="0" smtClean="0">
                <a:solidFill>
                  <a:schemeClr val="accent1"/>
                </a:solidFill>
              </a:rPr>
              <a:t>dominant</a:t>
            </a:r>
            <a:r>
              <a:rPr lang="en-US" dirty="0" smtClean="0"/>
              <a:t> strategy to vote for one’s top choice</a:t>
            </a:r>
          </a:p>
          <a:p>
            <a:r>
              <a:rPr lang="en-US" dirty="0" smtClean="0"/>
              <a:t>Consider a voter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 in our order</a:t>
            </a:r>
          </a:p>
          <a:p>
            <a:pPr lvl="1"/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</a:rPr>
              <a:t>k+1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 gets his most preferred outcome</a:t>
            </a:r>
          </a:p>
          <a:p>
            <a:pPr lvl="1"/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&lt; </a:t>
            </a:r>
            <a:r>
              <a:rPr lang="en-US" dirty="0" smtClean="0">
                <a:solidFill>
                  <a:srgbClr val="FF0000"/>
                </a:solidFill>
              </a:rPr>
              <a:t>k+1 </a:t>
            </a:r>
            <a:r>
              <a:rPr lang="en-US" dirty="0" smtClean="0"/>
              <a:t>(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&gt; </a:t>
            </a:r>
            <a:r>
              <a:rPr lang="en-US" dirty="0" smtClean="0">
                <a:solidFill>
                  <a:srgbClr val="FF0000"/>
                </a:solidFill>
              </a:rPr>
              <a:t>k+1 </a:t>
            </a:r>
            <a:r>
              <a:rPr lang="en-US" dirty="0" smtClean="0"/>
              <a:t>is symmetric): </a:t>
            </a:r>
          </a:p>
          <a:p>
            <a:pPr lvl="2"/>
            <a:r>
              <a:rPr lang="en-US" dirty="0" smtClean="0"/>
              <a:t>if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votes </a:t>
            </a:r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 smtClean="0"/>
              <a:t>, </a:t>
            </a:r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 ≤ C*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</a:rPr>
              <a:t>k+1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remains the median voter, </a:t>
            </a:r>
            <a:br>
              <a:rPr lang="en-US" dirty="0" smtClean="0"/>
            </a:br>
            <a:r>
              <a:rPr lang="en-US" dirty="0" smtClean="0"/>
              <a:t>so the outcome </a:t>
            </a:r>
            <a:r>
              <a:rPr lang="en-US" dirty="0" smtClean="0">
                <a:solidFill>
                  <a:schemeClr val="accent1"/>
                </a:solidFill>
              </a:rPr>
              <a:t>does not change</a:t>
            </a:r>
          </a:p>
          <a:p>
            <a:pPr lvl="2"/>
            <a:r>
              <a:rPr lang="en-US" dirty="0" smtClean="0"/>
              <a:t>if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 votes </a:t>
            </a:r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 smtClean="0"/>
              <a:t>, </a:t>
            </a:r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* &lt; C</a:t>
            </a:r>
            <a:r>
              <a:rPr lang="en-US" dirty="0" smtClean="0"/>
              <a:t>, either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</a:rPr>
              <a:t>i</a:t>
            </a:r>
            <a:r>
              <a:rPr lang="en-US" dirty="0" smtClean="0"/>
              <a:t> (with his new vote) or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</a:rPr>
              <a:t>k+2</a:t>
            </a:r>
            <a:r>
              <a:rPr lang="en-US" dirty="0" smtClean="0"/>
              <a:t> becomes the median voter, so the outcome gets </a:t>
            </a:r>
            <a:r>
              <a:rPr lang="en-US" dirty="0" smtClean="0">
                <a:solidFill>
                  <a:schemeClr val="accent1"/>
                </a:solidFill>
              </a:rPr>
              <a:t>worse</a:t>
            </a:r>
            <a:r>
              <a:rPr lang="en-US" dirty="0" smtClean="0"/>
              <a:t> for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827584" y="6597352"/>
            <a:ext cx="5472608" cy="158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403648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123728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915816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707904" y="6453336"/>
            <a:ext cx="194320" cy="194320"/>
          </a:xfrm>
          <a:prstGeom prst="ellipse">
            <a:avLst/>
          </a:prstGeom>
          <a:solidFill>
            <a:srgbClr val="FFFF00"/>
          </a:solidFill>
          <a:ln w="127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9992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292080" y="6453336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292080" y="6237312"/>
            <a:ext cx="194320" cy="122312"/>
          </a:xfrm>
          <a:prstGeom prst="rect">
            <a:avLst/>
          </a:prstGeom>
          <a:solidFill>
            <a:srgbClr val="00B05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292080" y="6021288"/>
            <a:ext cx="194320" cy="122312"/>
          </a:xfrm>
          <a:prstGeom prst="rect">
            <a:avLst/>
          </a:prstGeom>
          <a:solidFill>
            <a:srgbClr val="00B05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292080" y="5805264"/>
            <a:ext cx="194320" cy="122312"/>
          </a:xfrm>
          <a:prstGeom prst="rect">
            <a:avLst/>
          </a:prstGeom>
          <a:solidFill>
            <a:srgbClr val="00B05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123728" y="6237312"/>
            <a:ext cx="194320" cy="122312"/>
          </a:xfrm>
          <a:prstGeom prst="rect">
            <a:avLst/>
          </a:prstGeom>
          <a:solidFill>
            <a:srgbClr val="00B05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403648" y="6237312"/>
            <a:ext cx="194320" cy="122312"/>
          </a:xfrm>
          <a:prstGeom prst="rect">
            <a:avLst/>
          </a:prstGeom>
          <a:solidFill>
            <a:srgbClr val="00B05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707904" y="6237312"/>
            <a:ext cx="194320" cy="122312"/>
          </a:xfrm>
          <a:prstGeom prst="rect">
            <a:avLst/>
          </a:prstGeom>
          <a:solidFill>
            <a:srgbClr val="00B05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403648" y="6021288"/>
            <a:ext cx="194320" cy="122312"/>
          </a:xfrm>
          <a:prstGeom prst="rect">
            <a:avLst/>
          </a:prstGeom>
          <a:solidFill>
            <a:srgbClr val="00B05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2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1.11111E-6 C 0.04097 -0.02524 0.08194 -0.05047 0.125 -0.05 C 0.16806 -0.04954 0.21337 -0.02315 0.25868 0.00324 " pathEditMode="relative" ptsTypes="aaA">
                                      <p:cBhvr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 animBg="1"/>
      <p:bldP spid="10" grpId="0" animBg="1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SP Preferences: Equivalent </a:t>
            </a:r>
            <a:r>
              <a:rPr lang="en-GB" dirty="0">
                <a:solidFill>
                  <a:schemeClr val="tx2"/>
                </a:solidFill>
              </a:rPr>
              <a:t>D</a:t>
            </a:r>
            <a:r>
              <a:rPr lang="en-GB" dirty="0" smtClean="0">
                <a:solidFill>
                  <a:schemeClr val="tx2"/>
                </a:solidFill>
              </a:rPr>
              <a:t>efinitions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997152"/>
          </a:xfrm>
        </p:spPr>
        <p:txBody>
          <a:bodyPr>
            <a:normAutofit fontScale="92500" lnSpcReduction="20000"/>
          </a:bodyPr>
          <a:lstStyle/>
          <a:p>
            <a:r>
              <a:rPr lang="en-GB" u="sng" dirty="0" smtClean="0"/>
              <a:t>Our definition</a:t>
            </a:r>
            <a:r>
              <a:rPr lang="en-GB" dirty="0" smtClean="0"/>
              <a:t> (</a:t>
            </a:r>
            <a:r>
              <a:rPr lang="en-GB" dirty="0" smtClean="0">
                <a:solidFill>
                  <a:schemeClr val="accent1"/>
                </a:solidFill>
              </a:rPr>
              <a:t>decreasing from the peak</a:t>
            </a:r>
            <a:r>
              <a:rPr lang="en-GB" dirty="0" smtClean="0"/>
              <a:t>):</a:t>
            </a:r>
            <a:br>
              <a:rPr lang="en-GB" dirty="0" smtClean="0"/>
            </a:br>
            <a:r>
              <a:rPr lang="en-US" dirty="0" smtClean="0"/>
              <a:t>a vote 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dirty="0" smtClean="0"/>
              <a:t> </a:t>
            </a:r>
            <a:r>
              <a:rPr lang="en-US" dirty="0"/>
              <a:t>is </a:t>
            </a:r>
            <a:r>
              <a:rPr lang="en-US" dirty="0" smtClean="0">
                <a:solidFill>
                  <a:srgbClr val="FF0000"/>
                </a:solidFill>
              </a:rPr>
              <a:t>SP </a:t>
            </a:r>
            <a:r>
              <a:rPr lang="en-US" dirty="0" err="1"/>
              <a:t>wrt</a:t>
            </a:r>
            <a:r>
              <a:rPr lang="en-US" dirty="0"/>
              <a:t> an ordering </a:t>
            </a: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 smtClean="0"/>
              <a:t> if: </a:t>
            </a:r>
            <a:endParaRPr lang="en-US" dirty="0"/>
          </a:p>
          <a:p>
            <a:pPr lvl="1"/>
            <a:r>
              <a:rPr lang="en-US" dirty="0"/>
              <a:t>if </a:t>
            </a:r>
            <a:r>
              <a:rPr lang="en-US" dirty="0">
                <a:solidFill>
                  <a:srgbClr val="FF0000"/>
                </a:solidFill>
              </a:rPr>
              <a:t>top(</a:t>
            </a:r>
            <a:r>
              <a:rPr lang="en-US" dirty="0">
                <a:solidFill>
                  <a:schemeClr val="accent1"/>
                </a:solidFill>
              </a:rPr>
              <a:t>v</a:t>
            </a:r>
            <a:r>
              <a:rPr lang="en-US" dirty="0">
                <a:solidFill>
                  <a:srgbClr val="FF0000"/>
                </a:solidFill>
              </a:rPr>
              <a:t>) &lt; D &lt; E</a:t>
            </a:r>
            <a:r>
              <a:rPr lang="en-US" dirty="0"/>
              <a:t>, </a:t>
            </a:r>
            <a:r>
              <a:rPr lang="en-US" dirty="0">
                <a:solidFill>
                  <a:schemeClr val="accent1"/>
                </a:solidFill>
              </a:rPr>
              <a:t>v</a:t>
            </a:r>
            <a:r>
              <a:rPr lang="en-US" dirty="0"/>
              <a:t> prefers </a:t>
            </a:r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dirty="0"/>
              <a:t> to </a:t>
            </a:r>
            <a:r>
              <a:rPr lang="en-US" dirty="0">
                <a:solidFill>
                  <a:srgbClr val="FF0000"/>
                </a:solidFill>
              </a:rPr>
              <a:t>E</a:t>
            </a:r>
          </a:p>
          <a:p>
            <a:pPr lvl="1"/>
            <a:r>
              <a:rPr lang="en-US" dirty="0"/>
              <a:t>if </a:t>
            </a:r>
            <a:r>
              <a:rPr lang="en-US" dirty="0">
                <a:solidFill>
                  <a:srgbClr val="FF0000"/>
                </a:solidFill>
              </a:rPr>
              <a:t>A &lt; B &lt; top(</a:t>
            </a:r>
            <a:r>
              <a:rPr lang="en-US" dirty="0">
                <a:solidFill>
                  <a:schemeClr val="accent1"/>
                </a:solidFill>
              </a:rPr>
              <a:t>v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, </a:t>
            </a:r>
            <a:r>
              <a:rPr lang="en-US" dirty="0">
                <a:solidFill>
                  <a:schemeClr val="accent1"/>
                </a:solidFill>
              </a:rPr>
              <a:t>v</a:t>
            </a:r>
            <a:r>
              <a:rPr lang="en-US" dirty="0"/>
              <a:t> prefers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/>
              <a:t> to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endParaRPr lang="en-GB" dirty="0" smtClean="0"/>
          </a:p>
          <a:p>
            <a:r>
              <a:rPr lang="en-GB" u="sng" dirty="0" smtClean="0"/>
              <a:t>Alt definition 1</a:t>
            </a:r>
            <a:r>
              <a:rPr lang="en-GB" dirty="0" smtClean="0"/>
              <a:t> (</a:t>
            </a:r>
            <a:r>
              <a:rPr lang="en-GB" dirty="0" smtClean="0">
                <a:solidFill>
                  <a:schemeClr val="accent1"/>
                </a:solidFill>
              </a:rPr>
              <a:t>no valleys</a:t>
            </a:r>
            <a:r>
              <a:rPr lang="en-GB" dirty="0" smtClean="0"/>
              <a:t>):  </a:t>
            </a:r>
            <a:br>
              <a:rPr lang="en-GB" dirty="0" smtClean="0"/>
            </a:br>
            <a:r>
              <a:rPr lang="en-US" dirty="0"/>
              <a:t>a vote </a:t>
            </a:r>
            <a:r>
              <a:rPr lang="en-US" dirty="0">
                <a:solidFill>
                  <a:schemeClr val="accent1"/>
                </a:solidFill>
              </a:rPr>
              <a:t>v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SP </a:t>
            </a:r>
            <a:r>
              <a:rPr lang="en-US" dirty="0" err="1"/>
              <a:t>wrt</a:t>
            </a:r>
            <a:r>
              <a:rPr lang="en-US" dirty="0"/>
              <a:t> an ordering </a:t>
            </a:r>
            <a:r>
              <a:rPr lang="en-US" dirty="0" smtClean="0">
                <a:solidFill>
                  <a:srgbClr val="FF0000"/>
                </a:solidFill>
              </a:rPr>
              <a:t>&lt;</a:t>
            </a:r>
            <a:r>
              <a:rPr lang="en-US" dirty="0" smtClean="0"/>
              <a:t> if </a:t>
            </a:r>
            <a:br>
              <a:rPr lang="en-US" dirty="0" smtClean="0"/>
            </a:br>
            <a:r>
              <a:rPr lang="en-US" dirty="0" smtClean="0"/>
              <a:t>for every triple of candidates </a:t>
            </a:r>
            <a:r>
              <a:rPr lang="en-US" dirty="0" smtClean="0">
                <a:solidFill>
                  <a:srgbClr val="FF0000"/>
                </a:solidFill>
              </a:rPr>
              <a:t>A &lt; B &lt; C</a:t>
            </a:r>
            <a:r>
              <a:rPr lang="en-US" dirty="0" smtClean="0"/>
              <a:t> it holds that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is NOT 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dirty="0" smtClean="0"/>
              <a:t>’s least preferred candidate in </a:t>
            </a:r>
            <a:r>
              <a:rPr lang="en-US" dirty="0" smtClean="0">
                <a:solidFill>
                  <a:srgbClr val="FF0000"/>
                </a:solidFill>
              </a:rPr>
              <a:t>{A, B, C}</a:t>
            </a:r>
          </a:p>
          <a:p>
            <a:r>
              <a:rPr lang="en-US" u="sng" dirty="0" smtClean="0"/>
              <a:t>Alt definition 2</a:t>
            </a:r>
            <a:r>
              <a:rPr lang="en-US" dirty="0" smtClean="0"/>
              <a:t> (</a:t>
            </a:r>
            <a:r>
              <a:rPr lang="en-US" dirty="0" smtClean="0">
                <a:solidFill>
                  <a:schemeClr val="accent1"/>
                </a:solidFill>
              </a:rPr>
              <a:t>contiguous segments</a:t>
            </a:r>
            <a:r>
              <a:rPr lang="en-US" dirty="0" smtClean="0"/>
              <a:t>):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/>
              <a:t>a </a:t>
            </a:r>
            <a:r>
              <a:rPr lang="en-US" dirty="0"/>
              <a:t>vote </a:t>
            </a:r>
            <a:r>
              <a:rPr lang="en-US" dirty="0">
                <a:solidFill>
                  <a:schemeClr val="accent1"/>
                </a:solidFill>
              </a:rPr>
              <a:t>v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SP </a:t>
            </a:r>
            <a:r>
              <a:rPr lang="en-US" dirty="0" err="1"/>
              <a:t>wrt</a:t>
            </a:r>
            <a:r>
              <a:rPr lang="en-US" dirty="0"/>
              <a:t> an ordering </a:t>
            </a:r>
            <a:r>
              <a:rPr lang="en-US" dirty="0">
                <a:solidFill>
                  <a:srgbClr val="FF0000"/>
                </a:solidFill>
              </a:rPr>
              <a:t>&lt;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if for every </a:t>
            </a:r>
            <a:r>
              <a:rPr lang="en-US" dirty="0" smtClean="0">
                <a:solidFill>
                  <a:schemeClr val="accent1"/>
                </a:solidFill>
              </a:rPr>
              <a:t>k</a:t>
            </a:r>
            <a:r>
              <a:rPr lang="en-US" dirty="0" smtClean="0"/>
              <a:t> the set of </a:t>
            </a:r>
            <a:r>
              <a:rPr lang="en-US" dirty="0" smtClean="0">
                <a:solidFill>
                  <a:schemeClr val="accent1"/>
                </a:solidFill>
              </a:rPr>
              <a:t>top k</a:t>
            </a:r>
            <a:r>
              <a:rPr lang="en-US" dirty="0" smtClean="0"/>
              <a:t> candidates in </a:t>
            </a:r>
            <a:r>
              <a:rPr lang="en-US" dirty="0" smtClean="0">
                <a:solidFill>
                  <a:schemeClr val="accent1"/>
                </a:solidFill>
              </a:rPr>
              <a:t>v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forms a contiguous segment </a:t>
            </a:r>
            <a:r>
              <a:rPr lang="en-US" dirty="0" err="1" smtClean="0"/>
              <a:t>wrt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&lt;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9803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Equivalent Definitions: Proofs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/>
          <a:lstStyle/>
          <a:p>
            <a:r>
              <a:rPr lang="en-GB" dirty="0"/>
              <a:t>d</a:t>
            </a:r>
            <a:r>
              <a:rPr lang="en-GB" dirty="0" smtClean="0"/>
              <a:t>ecreasing from peak </a:t>
            </a:r>
            <a:r>
              <a:rPr lang="en-GB" dirty="0" smtClean="0">
                <a:sym typeface="Symbol" panose="05050102010706020507" pitchFamily="18" charset="2"/>
              </a:rPr>
              <a:t> no valleys</a:t>
            </a:r>
          </a:p>
          <a:p>
            <a:pPr lvl="1"/>
            <a:r>
              <a:rPr lang="en-GB" dirty="0" smtClean="0">
                <a:sym typeface="Symbol" panose="05050102010706020507" pitchFamily="18" charset="2"/>
              </a:rPr>
              <a:t>suppose for contradiction 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dirty="0" smtClean="0">
                <a:sym typeface="Symbol" panose="05050102010706020507" pitchFamily="18" charset="2"/>
              </a:rPr>
              <a:t> ranks 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GB" dirty="0" smtClean="0">
                <a:sym typeface="Symbol" panose="05050102010706020507" pitchFamily="18" charset="2"/>
              </a:rPr>
              <a:t> last of 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{A, B, C}</a:t>
            </a:r>
          </a:p>
          <a:p>
            <a:pPr lvl="1"/>
            <a:r>
              <a:rPr lang="en-GB" dirty="0" smtClean="0">
                <a:sym typeface="Symbol" panose="05050102010706020507" pitchFamily="18" charset="2"/>
              </a:rPr>
              <a:t>suppose 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top(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GB" dirty="0" smtClean="0">
                <a:sym typeface="Symbol" panose="05050102010706020507" pitchFamily="18" charset="2"/>
              </a:rPr>
              <a:t> is to the left of 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</a:p>
          <a:p>
            <a:pPr lvl="1"/>
            <a:r>
              <a:rPr lang="en-GB" dirty="0" smtClean="0">
                <a:sym typeface="Symbol" panose="05050102010706020507" pitchFamily="18" charset="2"/>
              </a:rPr>
              <a:t>then we have 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top(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) &lt; B &lt; C</a:t>
            </a:r>
            <a:r>
              <a:rPr lang="en-GB" dirty="0" smtClean="0">
                <a:sym typeface="Symbol" panose="05050102010706020507" pitchFamily="18" charset="2"/>
              </a:rPr>
              <a:t>, so 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dirty="0" smtClean="0">
                <a:sym typeface="Symbol" panose="05050102010706020507" pitchFamily="18" charset="2"/>
              </a:rPr>
              <a:t> must prefer </a:t>
            </a:r>
            <a:r>
              <a:rPr lang="en-GB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GB" dirty="0" smtClean="0">
                <a:sym typeface="Symbol" panose="05050102010706020507" pitchFamily="18" charset="2"/>
              </a:rPr>
              <a:t> to </a:t>
            </a:r>
            <a:r>
              <a:rPr lang="en-GB" dirty="0">
                <a:solidFill>
                  <a:srgbClr val="FF0000"/>
                </a:solidFill>
                <a:sym typeface="Symbol" panose="05050102010706020507" pitchFamily="18" charset="2"/>
              </a:rPr>
              <a:t>C</a:t>
            </a:r>
            <a:endParaRPr lang="en-GB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lvl="1"/>
            <a:r>
              <a:rPr lang="en-GB" dirty="0" smtClean="0">
                <a:sym typeface="Symbol" panose="05050102010706020507" pitchFamily="18" charset="2"/>
              </a:rPr>
              <a:t> suppose </a:t>
            </a:r>
            <a:r>
              <a:rPr lang="en-GB" dirty="0">
                <a:solidFill>
                  <a:srgbClr val="FF0000"/>
                </a:solidFill>
                <a:sym typeface="Symbol" panose="05050102010706020507" pitchFamily="18" charset="2"/>
              </a:rPr>
              <a:t>top(</a:t>
            </a:r>
            <a:r>
              <a:rPr lang="en-GB" dirty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dirty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GB" dirty="0">
                <a:sym typeface="Symbol" panose="05050102010706020507" pitchFamily="18" charset="2"/>
              </a:rPr>
              <a:t> is to the </a:t>
            </a:r>
            <a:r>
              <a:rPr lang="en-GB" dirty="0" smtClean="0">
                <a:sym typeface="Symbol" panose="05050102010706020507" pitchFamily="18" charset="2"/>
              </a:rPr>
              <a:t>right </a:t>
            </a:r>
            <a:r>
              <a:rPr lang="en-GB" dirty="0">
                <a:sym typeface="Symbol" panose="05050102010706020507" pitchFamily="18" charset="2"/>
              </a:rPr>
              <a:t>of 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</a:p>
          <a:p>
            <a:pPr lvl="1"/>
            <a:r>
              <a:rPr lang="en-GB" dirty="0" smtClean="0">
                <a:sym typeface="Symbol" panose="05050102010706020507" pitchFamily="18" charset="2"/>
              </a:rPr>
              <a:t>then we have 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A &lt; B &lt; top(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en-GB" dirty="0" smtClean="0">
                <a:sym typeface="Symbol" panose="05050102010706020507" pitchFamily="18" charset="2"/>
              </a:rPr>
              <a:t>, </a:t>
            </a:r>
            <a:r>
              <a:rPr lang="en-GB" dirty="0">
                <a:sym typeface="Symbol" panose="05050102010706020507" pitchFamily="18" charset="2"/>
              </a:rPr>
              <a:t>so </a:t>
            </a:r>
            <a:r>
              <a:rPr lang="en-GB" dirty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dirty="0">
                <a:sym typeface="Symbol" panose="05050102010706020507" pitchFamily="18" charset="2"/>
              </a:rPr>
              <a:t> must prefer 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>
                <a:sym typeface="Symbol" panose="05050102010706020507" pitchFamily="18" charset="2"/>
              </a:rPr>
              <a:t>to </a:t>
            </a:r>
            <a:r>
              <a:rPr lang="en-GB" dirty="0">
                <a:solidFill>
                  <a:srgbClr val="FF0000"/>
                </a:solidFill>
                <a:sym typeface="Symbol" panose="05050102010706020507" pitchFamily="18" charset="2"/>
              </a:rPr>
              <a:t>A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259632" y="6021288"/>
            <a:ext cx="5472608" cy="158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987824" y="5931843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062264" y="5931843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059016" y="5931843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822648" y="6112321"/>
            <a:ext cx="393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50163" y="6112321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B</a:t>
            </a:r>
            <a:endParaRPr lang="en-GB" sz="2800" dirty="0" smtClean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84922" y="6112321"/>
            <a:ext cx="3754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</a:rPr>
              <a:t>C</a:t>
            </a:r>
            <a:endParaRPr lang="en-GB" sz="2800" dirty="0" smtClean="0">
              <a:solidFill>
                <a:srgbClr val="FF000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563888" y="5085184"/>
            <a:ext cx="1872208" cy="576064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822648" y="5157192"/>
            <a:ext cx="2037384" cy="575816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1669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Equivalent Definitions: Proofs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ym typeface="Symbol" panose="05050102010706020507" pitchFamily="18" charset="2"/>
              </a:rPr>
              <a:t>no valleys  contiguous segments</a:t>
            </a:r>
          </a:p>
          <a:p>
            <a:pPr lvl="1"/>
            <a:r>
              <a:rPr lang="en-GB" dirty="0" smtClean="0">
                <a:sym typeface="Symbol" panose="05050102010706020507" pitchFamily="18" charset="2"/>
              </a:rPr>
              <a:t>suppose for contradiction the set of 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top k</a:t>
            </a:r>
            <a:r>
              <a:rPr lang="en-GB" dirty="0" smtClean="0">
                <a:sym typeface="Symbol" panose="05050102010706020507" pitchFamily="18" charset="2"/>
              </a:rPr>
              <a:t> candidates in 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dirty="0" smtClean="0">
                <a:sym typeface="Symbol" panose="05050102010706020507" pitchFamily="18" charset="2"/>
              </a:rPr>
              <a:t> is not contiguous </a:t>
            </a:r>
          </a:p>
          <a:p>
            <a:pPr lvl="1"/>
            <a:r>
              <a:rPr lang="en-GB" dirty="0" smtClean="0">
                <a:sym typeface="Symbol" panose="05050102010706020507" pitchFamily="18" charset="2"/>
              </a:rPr>
              <a:t>pick the smallest such 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k</a:t>
            </a:r>
          </a:p>
          <a:p>
            <a:pPr lvl="1"/>
            <a:r>
              <a:rPr lang="en-GB" dirty="0" smtClean="0">
                <a:sym typeface="Symbol" panose="05050102010706020507" pitchFamily="18" charset="2"/>
              </a:rPr>
              <a:t>let </a:t>
            </a:r>
            <a:r>
              <a:rPr lang="en-GB" dirty="0">
                <a:solidFill>
                  <a:srgbClr val="FF0000"/>
                </a:solidFill>
                <a:sym typeface="Symbol" panose="05050102010706020507" pitchFamily="18" charset="2"/>
              </a:rPr>
              <a:t>D</a:t>
            </a:r>
            <a:r>
              <a:rPr lang="en-GB" dirty="0" smtClean="0">
                <a:sym typeface="Symbol" panose="05050102010706020507" pitchFamily="18" charset="2"/>
              </a:rPr>
              <a:t> be 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dirty="0" smtClean="0">
                <a:sym typeface="Symbol" panose="05050102010706020507" pitchFamily="18" charset="2"/>
              </a:rPr>
              <a:t>’s 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k-</a:t>
            </a:r>
            <a:r>
              <a:rPr lang="en-GB" dirty="0" err="1" smtClean="0">
                <a:solidFill>
                  <a:schemeClr val="accent1"/>
                </a:solidFill>
                <a:sym typeface="Symbol" panose="05050102010706020507" pitchFamily="18" charset="2"/>
              </a:rPr>
              <a:t>th</a:t>
            </a:r>
            <a:r>
              <a:rPr lang="en-GB" dirty="0" smtClean="0">
                <a:sym typeface="Symbol" panose="05050102010706020507" pitchFamily="18" charset="2"/>
              </a:rPr>
              <a:t> candidate</a:t>
            </a:r>
          </a:p>
          <a:p>
            <a:pPr lvl="1"/>
            <a:r>
              <a:rPr lang="en-GB" dirty="0" smtClean="0">
                <a:sym typeface="Symbol" panose="05050102010706020507" pitchFamily="18" charset="2"/>
              </a:rPr>
              <a:t>let </a:t>
            </a:r>
            <a:r>
              <a:rPr lang="en-GB" dirty="0">
                <a:solidFill>
                  <a:srgbClr val="00B050"/>
                </a:solidFill>
                <a:sym typeface="Symbol" panose="05050102010706020507" pitchFamily="18" charset="2"/>
              </a:rPr>
              <a:t>Z</a:t>
            </a:r>
            <a:r>
              <a:rPr lang="en-GB" dirty="0" smtClean="0">
                <a:sym typeface="Symbol" panose="05050102010706020507" pitchFamily="18" charset="2"/>
              </a:rPr>
              <a:t> be </a:t>
            </a:r>
            <a:r>
              <a:rPr lang="en-GB" dirty="0">
                <a:sym typeface="Symbol" panose="05050102010706020507" pitchFamily="18" charset="2"/>
              </a:rPr>
              <a:t>a</a:t>
            </a:r>
            <a:r>
              <a:rPr lang="en-GB" dirty="0" smtClean="0">
                <a:sym typeface="Symbol" panose="05050102010706020507" pitchFamily="18" charset="2"/>
              </a:rPr>
              <a:t> candidate that separates </a:t>
            </a:r>
            <a:r>
              <a:rPr lang="en-GB" dirty="0">
                <a:solidFill>
                  <a:srgbClr val="FF0000"/>
                </a:solidFill>
                <a:sym typeface="Symbol" panose="05050102010706020507" pitchFamily="18" charset="2"/>
              </a:rPr>
              <a:t>D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GB" dirty="0" smtClean="0">
                <a:sym typeface="Symbol" panose="05050102010706020507" pitchFamily="18" charset="2"/>
              </a:rPr>
              <a:t/>
            </a:r>
            <a:br>
              <a:rPr lang="en-GB" dirty="0" smtClean="0">
                <a:sym typeface="Symbol" panose="05050102010706020507" pitchFamily="18" charset="2"/>
              </a:rPr>
            </a:br>
            <a:r>
              <a:rPr lang="en-GB" dirty="0" smtClean="0">
                <a:sym typeface="Symbol" panose="05050102010706020507" pitchFamily="18" charset="2"/>
              </a:rPr>
              <a:t>from the 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top k-1</a:t>
            </a:r>
            <a:r>
              <a:rPr lang="en-GB" dirty="0" smtClean="0">
                <a:sym typeface="Symbol" panose="05050102010706020507" pitchFamily="18" charset="2"/>
              </a:rPr>
              <a:t> candidates in 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</a:p>
          <a:p>
            <a:pPr lvl="1"/>
            <a:r>
              <a:rPr lang="en-GB" dirty="0" smtClean="0">
                <a:sym typeface="Symbol" panose="05050102010706020507" pitchFamily="18" charset="2"/>
              </a:rPr>
              <a:t>assume </a:t>
            </a:r>
            <a:r>
              <a:rPr lang="en-GB" dirty="0" err="1" smtClean="0">
                <a:sym typeface="Symbol" panose="05050102010706020507" pitchFamily="18" charset="2"/>
              </a:rPr>
              <a:t>wlog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top(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) &lt; </a:t>
            </a:r>
            <a:r>
              <a:rPr lang="en-GB" dirty="0" smtClean="0">
                <a:solidFill>
                  <a:srgbClr val="00B050"/>
                </a:solidFill>
                <a:sym typeface="Symbol" panose="05050102010706020507" pitchFamily="18" charset="2"/>
              </a:rPr>
              <a:t>Z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 &lt; D</a:t>
            </a:r>
          </a:p>
          <a:p>
            <a:pPr lvl="1"/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dirty="0" smtClean="0">
                <a:sym typeface="Symbol" panose="05050102010706020507" pitchFamily="18" charset="2"/>
              </a:rPr>
              <a:t> ranks </a:t>
            </a:r>
            <a:r>
              <a:rPr lang="en-GB" dirty="0" smtClean="0">
                <a:solidFill>
                  <a:srgbClr val="00B050"/>
                </a:solidFill>
                <a:sym typeface="Symbol" panose="05050102010706020507" pitchFamily="18" charset="2"/>
              </a:rPr>
              <a:t>Z</a:t>
            </a:r>
            <a:r>
              <a:rPr lang="en-GB" dirty="0" smtClean="0">
                <a:sym typeface="Symbol" panose="05050102010706020507" pitchFamily="18" charset="2"/>
              </a:rPr>
              <a:t> below </a:t>
            </a:r>
            <a:r>
              <a:rPr lang="en-GB" dirty="0">
                <a:solidFill>
                  <a:srgbClr val="FF0000"/>
                </a:solidFill>
                <a:sym typeface="Symbol" panose="05050102010706020507" pitchFamily="18" charset="2"/>
              </a:rPr>
              <a:t>D</a:t>
            </a:r>
            <a:r>
              <a:rPr lang="en-GB" dirty="0" smtClean="0">
                <a:sym typeface="Symbol" panose="05050102010706020507" pitchFamily="18" charset="2"/>
              </a:rPr>
              <a:t>, so 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{top(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), </a:t>
            </a:r>
            <a:r>
              <a:rPr lang="en-GB" dirty="0" smtClean="0">
                <a:solidFill>
                  <a:srgbClr val="00B050"/>
                </a:solidFill>
                <a:sym typeface="Symbol" panose="05050102010706020507" pitchFamily="18" charset="2"/>
              </a:rPr>
              <a:t>Z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, </a:t>
            </a:r>
            <a:r>
              <a:rPr lang="en-GB" dirty="0">
                <a:solidFill>
                  <a:srgbClr val="FF0000"/>
                </a:solidFill>
                <a:sym typeface="Symbol" panose="05050102010706020507" pitchFamily="18" charset="2"/>
              </a:rPr>
              <a:t>D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}</a:t>
            </a:r>
            <a:r>
              <a:rPr lang="en-GB" dirty="0" smtClean="0">
                <a:sym typeface="Symbol" panose="05050102010706020507" pitchFamily="18" charset="2"/>
              </a:rPr>
              <a:t> forms a valley </a:t>
            </a:r>
            <a:endParaRPr lang="en-GB" dirty="0"/>
          </a:p>
        </p:txBody>
      </p:sp>
      <p:grpSp>
        <p:nvGrpSpPr>
          <p:cNvPr id="19" name="Group 18"/>
          <p:cNvGrpSpPr/>
          <p:nvPr/>
        </p:nvGrpSpPr>
        <p:grpSpPr>
          <a:xfrm>
            <a:off x="5508104" y="3143108"/>
            <a:ext cx="2808312" cy="746895"/>
            <a:chOff x="5868144" y="3077682"/>
            <a:chExt cx="2808312" cy="746895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5868144" y="3717032"/>
              <a:ext cx="2808312" cy="7715"/>
            </a:xfrm>
            <a:prstGeom prst="lin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/>
            <p:cNvSpPr/>
            <p:nvPr/>
          </p:nvSpPr>
          <p:spPr>
            <a:xfrm>
              <a:off x="6073824" y="3627587"/>
              <a:ext cx="194320" cy="194320"/>
            </a:xfrm>
            <a:prstGeom prst="ellipse">
              <a:avLst/>
            </a:prstGeom>
            <a:solidFill>
              <a:srgbClr val="FF000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7070576" y="3627587"/>
              <a:ext cx="194320" cy="194320"/>
            </a:xfrm>
            <a:prstGeom prst="ellipse">
              <a:avLst/>
            </a:prstGeom>
            <a:solidFill>
              <a:srgbClr val="FF000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7568952" y="3619872"/>
              <a:ext cx="194320" cy="194320"/>
            </a:xfrm>
            <a:prstGeom prst="ellipse">
              <a:avLst/>
            </a:prstGeom>
            <a:solidFill>
              <a:srgbClr val="00B05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6572200" y="3630257"/>
              <a:ext cx="194320" cy="194320"/>
            </a:xfrm>
            <a:prstGeom prst="ellipse">
              <a:avLst/>
            </a:prstGeom>
            <a:solidFill>
              <a:srgbClr val="FF000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8262737" y="3627587"/>
              <a:ext cx="194320" cy="194320"/>
            </a:xfrm>
            <a:prstGeom prst="ellipse">
              <a:avLst/>
            </a:prstGeom>
            <a:solidFill>
              <a:srgbClr val="FF000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974456" y="3085657"/>
              <a:ext cx="3754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solidFill>
                    <a:srgbClr val="FF0000"/>
                  </a:solidFill>
                </a:rPr>
                <a:t>C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163524" y="3088979"/>
              <a:ext cx="40588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solidFill>
                    <a:srgbClr val="FF0000"/>
                  </a:solidFill>
                </a:rPr>
                <a:t>D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471719" y="3085657"/>
              <a:ext cx="35298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solidFill>
                    <a:srgbClr val="00B050"/>
                  </a:solidFill>
                </a:rPr>
                <a:t>Z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987256" y="3087062"/>
              <a:ext cx="3802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solidFill>
                    <a:srgbClr val="FF0000"/>
                  </a:solidFill>
                </a:rPr>
                <a:t>B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472832" y="3077682"/>
              <a:ext cx="39305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solidFill>
                    <a:srgbClr val="FF0000"/>
                  </a:solidFill>
                </a:rPr>
                <a:t>A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8620735" y="1844824"/>
            <a:ext cx="340591" cy="353943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ABCD</a:t>
            </a:r>
            <a:r>
              <a:rPr lang="en-US" sz="2800" dirty="0" smtClean="0"/>
              <a:t>..</a:t>
            </a:r>
            <a:r>
              <a:rPr lang="en-US" sz="2800" dirty="0" smtClean="0">
                <a:solidFill>
                  <a:srgbClr val="00B050"/>
                </a:solidFill>
              </a:rPr>
              <a:t>Z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2117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Model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9350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n</a:t>
            </a:r>
            <a:r>
              <a:rPr lang="en-US" dirty="0" smtClean="0"/>
              <a:t> voters, </a:t>
            </a:r>
            <a:r>
              <a:rPr lang="en-US" dirty="0" smtClean="0">
                <a:solidFill>
                  <a:srgbClr val="FF0000"/>
                </a:solidFill>
              </a:rPr>
              <a:t>m </a:t>
            </a:r>
            <a:r>
              <a:rPr lang="en-US" dirty="0" smtClean="0"/>
              <a:t>candidates</a:t>
            </a:r>
          </a:p>
          <a:p>
            <a:r>
              <a:rPr lang="en-US" dirty="0" smtClean="0"/>
              <a:t>Each </a:t>
            </a:r>
            <a:r>
              <a:rPr lang="en-US" dirty="0" smtClean="0">
                <a:solidFill>
                  <a:schemeClr val="accent1"/>
                </a:solidFill>
              </a:rPr>
              <a:t>voter</a:t>
            </a:r>
            <a:r>
              <a:rPr lang="en-US" dirty="0" smtClean="0"/>
              <a:t> has a complete ranking of the </a:t>
            </a:r>
            <a:r>
              <a:rPr lang="en-US" dirty="0" smtClean="0">
                <a:solidFill>
                  <a:srgbClr val="FF0000"/>
                </a:solidFill>
              </a:rPr>
              <a:t>candidates </a:t>
            </a:r>
            <a:r>
              <a:rPr lang="en-US" dirty="0" smtClean="0"/>
              <a:t>(his preference order)</a:t>
            </a:r>
          </a:p>
          <a:p>
            <a:r>
              <a:rPr lang="en-US" dirty="0" smtClean="0"/>
              <a:t>We may want to select: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chemeClr val="accent1"/>
                </a:solidFill>
              </a:rPr>
              <a:t>single winner</a:t>
            </a:r>
          </a:p>
          <a:p>
            <a:pPr lvl="1"/>
            <a:r>
              <a:rPr lang="en-US" dirty="0"/>
              <a:t>a </a:t>
            </a:r>
            <a:r>
              <a:rPr lang="en-US" dirty="0">
                <a:solidFill>
                  <a:schemeClr val="accent1"/>
                </a:solidFill>
              </a:rPr>
              <a:t>ranking</a:t>
            </a:r>
            <a:r>
              <a:rPr lang="en-US" dirty="0"/>
              <a:t> of the candidates</a:t>
            </a:r>
            <a:r>
              <a:rPr lang="en-US" dirty="0">
                <a:solidFill>
                  <a:schemeClr val="accent1"/>
                </a:solidFill>
              </a:rPr>
              <a:t> </a:t>
            </a:r>
          </a:p>
          <a:p>
            <a:pPr lvl="1"/>
            <a:r>
              <a:rPr lang="en-US" dirty="0" smtClean="0"/>
              <a:t>a fixed-size </a:t>
            </a:r>
            <a:r>
              <a:rPr lang="en-US" dirty="0" smtClean="0">
                <a:solidFill>
                  <a:schemeClr val="accent1"/>
                </a:solidFill>
              </a:rPr>
              <a:t>subset</a:t>
            </a:r>
            <a:r>
              <a:rPr lang="en-US" dirty="0" smtClean="0"/>
              <a:t> of winners (a </a:t>
            </a:r>
            <a:r>
              <a:rPr lang="en-US" dirty="0" smtClean="0">
                <a:solidFill>
                  <a:schemeClr val="accent1"/>
                </a:solidFill>
              </a:rPr>
              <a:t>committee</a:t>
            </a:r>
            <a:r>
              <a:rPr lang="en-US" dirty="0" smtClean="0"/>
              <a:t>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403649" y="4793704"/>
            <a:ext cx="5453158" cy="1822778"/>
            <a:chOff x="1403649" y="4793704"/>
            <a:chExt cx="5453158" cy="1822778"/>
          </a:xfrm>
        </p:grpSpPr>
        <p:sp>
          <p:nvSpPr>
            <p:cNvPr id="4" name="TextBox 3"/>
            <p:cNvSpPr txBox="1"/>
            <p:nvPr/>
          </p:nvSpPr>
          <p:spPr>
            <a:xfrm>
              <a:off x="1403649" y="4800600"/>
              <a:ext cx="360040" cy="181588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ABCD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051720" y="4797152"/>
              <a:ext cx="360040" cy="181588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BCDA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688336" y="4800600"/>
              <a:ext cx="360040" cy="181588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CABD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328416" y="4797152"/>
              <a:ext cx="360040" cy="181588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DABC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968496" y="4797152"/>
              <a:ext cx="360040" cy="181588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BCDA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572000" y="4797152"/>
              <a:ext cx="360040" cy="181588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CDAB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220071" y="4793704"/>
              <a:ext cx="360040" cy="181588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ABCD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856687" y="4797152"/>
              <a:ext cx="360040" cy="181588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BCAD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96767" y="4793704"/>
              <a:ext cx="360040" cy="181588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CABD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Equivalent Definitions: Proofs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ym typeface="Symbol" panose="05050102010706020507" pitchFamily="18" charset="2"/>
              </a:rPr>
              <a:t>contiguous segments  decreasing from peak </a:t>
            </a:r>
          </a:p>
          <a:p>
            <a:pPr lvl="1"/>
            <a:r>
              <a:rPr lang="en-GB" dirty="0" smtClean="0">
                <a:sym typeface="Symbol" panose="05050102010706020507" pitchFamily="18" charset="2"/>
              </a:rPr>
              <a:t>suppose for contradiction 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top(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) &lt; D &lt; C</a:t>
            </a:r>
            <a:r>
              <a:rPr lang="en-GB" dirty="0" smtClean="0">
                <a:sym typeface="Symbol" panose="05050102010706020507" pitchFamily="18" charset="2"/>
              </a:rPr>
              <a:t>, </a:t>
            </a:r>
            <a:br>
              <a:rPr lang="en-GB" dirty="0" smtClean="0">
                <a:sym typeface="Symbol" panose="05050102010706020507" pitchFamily="18" charset="2"/>
              </a:rPr>
            </a:br>
            <a:r>
              <a:rPr lang="en-GB" dirty="0" smtClean="0">
                <a:sym typeface="Symbol" panose="05050102010706020507" pitchFamily="18" charset="2"/>
              </a:rPr>
              <a:t>yet 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dirty="0" smtClean="0">
                <a:sym typeface="Symbol" panose="05050102010706020507" pitchFamily="18" charset="2"/>
              </a:rPr>
              <a:t> prefers </a:t>
            </a:r>
            <a:r>
              <a:rPr lang="en-GB" dirty="0">
                <a:solidFill>
                  <a:srgbClr val="FF0000"/>
                </a:solidFill>
                <a:sym typeface="Symbol" panose="05050102010706020507" pitchFamily="18" charset="2"/>
              </a:rPr>
              <a:t>C</a:t>
            </a:r>
            <a:r>
              <a:rPr lang="en-GB" dirty="0" smtClean="0">
                <a:sym typeface="Symbol" panose="05050102010706020507" pitchFamily="18" charset="2"/>
              </a:rPr>
              <a:t> to </a:t>
            </a:r>
            <a:r>
              <a:rPr lang="en-GB" dirty="0">
                <a:solidFill>
                  <a:srgbClr val="FF0000"/>
                </a:solidFill>
                <a:sym typeface="Symbol" panose="05050102010706020507" pitchFamily="18" charset="2"/>
              </a:rPr>
              <a:t>D</a:t>
            </a:r>
            <a:endParaRPr lang="en-GB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lvl="1"/>
            <a:r>
              <a:rPr lang="en-GB" dirty="0" smtClean="0">
                <a:sym typeface="Symbol" panose="05050102010706020507" pitchFamily="18" charset="2"/>
              </a:rPr>
              <a:t>suppose 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dirty="0" smtClean="0">
                <a:sym typeface="Symbol" panose="05050102010706020507" pitchFamily="18" charset="2"/>
              </a:rPr>
              <a:t> ranks </a:t>
            </a:r>
            <a:r>
              <a:rPr lang="en-GB" dirty="0">
                <a:solidFill>
                  <a:srgbClr val="FF0000"/>
                </a:solidFill>
                <a:sym typeface="Symbol" panose="05050102010706020507" pitchFamily="18" charset="2"/>
              </a:rPr>
              <a:t>C</a:t>
            </a:r>
            <a:r>
              <a:rPr lang="en-GB" dirty="0" smtClean="0">
                <a:sym typeface="Symbol" panose="05050102010706020507" pitchFamily="18" charset="2"/>
              </a:rPr>
              <a:t> in position 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k</a:t>
            </a:r>
          </a:p>
          <a:p>
            <a:pPr lvl="1"/>
            <a:r>
              <a:rPr lang="en-GB" dirty="0" smtClean="0">
                <a:sym typeface="Symbol" panose="05050102010706020507" pitchFamily="18" charset="2"/>
              </a:rPr>
              <a:t>then 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dirty="0" smtClean="0">
                <a:sym typeface="Symbol" panose="05050102010706020507" pitchFamily="18" charset="2"/>
              </a:rPr>
              <a:t> ranks </a:t>
            </a:r>
            <a:r>
              <a:rPr lang="en-GB" dirty="0">
                <a:solidFill>
                  <a:srgbClr val="FF0000"/>
                </a:solidFill>
                <a:sym typeface="Symbol" panose="05050102010706020507" pitchFamily="18" charset="2"/>
              </a:rPr>
              <a:t>D</a:t>
            </a:r>
            <a:r>
              <a:rPr lang="en-GB" dirty="0" smtClean="0">
                <a:sym typeface="Symbol" panose="05050102010706020507" pitchFamily="18" charset="2"/>
              </a:rPr>
              <a:t> in position 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k+1</a:t>
            </a:r>
            <a:r>
              <a:rPr lang="en-GB" dirty="0" smtClean="0">
                <a:sym typeface="Symbol" panose="05050102010706020507" pitchFamily="18" charset="2"/>
              </a:rPr>
              <a:t> or lower</a:t>
            </a:r>
          </a:p>
          <a:p>
            <a:pPr lvl="1"/>
            <a:r>
              <a:rPr lang="en-GB" dirty="0" smtClean="0">
                <a:sym typeface="Symbol" panose="05050102010706020507" pitchFamily="18" charset="2"/>
              </a:rPr>
              <a:t>thus the set of 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top k</a:t>
            </a:r>
            <a:r>
              <a:rPr lang="en-GB" dirty="0" smtClean="0">
                <a:sym typeface="Symbol" panose="05050102010706020507" pitchFamily="18" charset="2"/>
              </a:rPr>
              <a:t> candidates in 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v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br>
              <a:rPr lang="en-GB" dirty="0" smtClean="0">
                <a:sym typeface="Symbol" panose="05050102010706020507" pitchFamily="18" charset="2"/>
              </a:rPr>
            </a:br>
            <a:r>
              <a:rPr lang="en-GB" dirty="0" smtClean="0">
                <a:sym typeface="Symbol" panose="05050102010706020507" pitchFamily="18" charset="2"/>
              </a:rPr>
              <a:t>is not contiguous </a:t>
            </a:r>
            <a:r>
              <a:rPr lang="en-GB" dirty="0" err="1" smtClean="0">
                <a:sym typeface="Symbol" panose="05050102010706020507" pitchFamily="18" charset="2"/>
              </a:rPr>
              <a:t>wrt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&lt;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8424" y="2492896"/>
            <a:ext cx="340591" cy="2677656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ABC..D</a:t>
            </a:r>
            <a:endParaRPr lang="en-US" sz="2800" dirty="0" smtClean="0"/>
          </a:p>
        </p:txBody>
      </p:sp>
      <p:grpSp>
        <p:nvGrpSpPr>
          <p:cNvPr id="5" name="Group 4"/>
          <p:cNvGrpSpPr/>
          <p:nvPr/>
        </p:nvGrpSpPr>
        <p:grpSpPr>
          <a:xfrm>
            <a:off x="5220072" y="5013176"/>
            <a:ext cx="2808312" cy="746895"/>
            <a:chOff x="5868144" y="3077682"/>
            <a:chExt cx="2808312" cy="746895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5868144" y="3717032"/>
              <a:ext cx="2808312" cy="7715"/>
            </a:xfrm>
            <a:prstGeom prst="lin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Oval 6"/>
            <p:cNvSpPr/>
            <p:nvPr/>
          </p:nvSpPr>
          <p:spPr>
            <a:xfrm>
              <a:off x="6073824" y="3627587"/>
              <a:ext cx="194320" cy="194320"/>
            </a:xfrm>
            <a:prstGeom prst="ellipse">
              <a:avLst/>
            </a:prstGeom>
            <a:solidFill>
              <a:srgbClr val="FF000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7070576" y="3627587"/>
              <a:ext cx="194320" cy="194320"/>
            </a:xfrm>
            <a:prstGeom prst="ellipse">
              <a:avLst/>
            </a:prstGeom>
            <a:solidFill>
              <a:srgbClr val="FF000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6572200" y="3630257"/>
              <a:ext cx="194320" cy="194320"/>
            </a:xfrm>
            <a:prstGeom prst="ellipse">
              <a:avLst/>
            </a:prstGeom>
            <a:solidFill>
              <a:srgbClr val="FF000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8262737" y="3627587"/>
              <a:ext cx="194320" cy="194320"/>
            </a:xfrm>
            <a:prstGeom prst="ellipse">
              <a:avLst/>
            </a:prstGeom>
            <a:solidFill>
              <a:srgbClr val="FF000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974456" y="3085657"/>
              <a:ext cx="3802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solidFill>
                    <a:srgbClr val="FF0000"/>
                  </a:solidFill>
                </a:rPr>
                <a:t>B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163524" y="3088979"/>
              <a:ext cx="3754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solidFill>
                    <a:srgbClr val="FF0000"/>
                  </a:solidFill>
                </a:rPr>
                <a:t>C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987256" y="3087062"/>
              <a:ext cx="40588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>
                  <a:solidFill>
                    <a:srgbClr val="FF0000"/>
                  </a:solidFill>
                </a:rPr>
                <a:t>D</a:t>
              </a:r>
              <a:endParaRPr lang="en-GB" sz="2800" dirty="0" smtClean="0">
                <a:solidFill>
                  <a:srgbClr val="FF0000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472832" y="3077682"/>
              <a:ext cx="39305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smtClean="0">
                  <a:solidFill>
                    <a:srgbClr val="FF0000"/>
                  </a:solidFill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941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SP Preferences: Properties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r>
              <a:rPr lang="en-GB" u="sng" dirty="0" smtClean="0">
                <a:sym typeface="Symbol" panose="05050102010706020507" pitchFamily="18" charset="2"/>
              </a:rPr>
              <a:t>Claim</a:t>
            </a:r>
            <a:r>
              <a:rPr lang="en-GB" dirty="0" smtClean="0">
                <a:sym typeface="Symbol" panose="05050102010706020507" pitchFamily="18" charset="2"/>
              </a:rPr>
              <a:t>: if a profile is single-peaked, </a:t>
            </a:r>
            <a:br>
              <a:rPr lang="en-GB" dirty="0" smtClean="0">
                <a:sym typeface="Symbol" panose="05050102010706020507" pitchFamily="18" charset="2"/>
              </a:rPr>
            </a:br>
            <a:r>
              <a:rPr lang="en-GB" dirty="0" smtClean="0">
                <a:sym typeface="Symbol" panose="05050102010706020507" pitchFamily="18" charset="2"/>
              </a:rPr>
              <a:t>then the set of candidates that are </a:t>
            </a:r>
            <a:br>
              <a:rPr lang="en-GB" dirty="0" smtClean="0">
                <a:sym typeface="Symbol" panose="05050102010706020507" pitchFamily="18" charset="2"/>
              </a:rPr>
            </a:b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ranked last</a:t>
            </a:r>
            <a:r>
              <a:rPr lang="en-GB" dirty="0" smtClean="0">
                <a:sym typeface="Symbol" panose="05050102010706020507" pitchFamily="18" charset="2"/>
              </a:rPr>
              <a:t> by at least one voter has size 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≤ 2</a:t>
            </a:r>
          </a:p>
          <a:p>
            <a:pPr lvl="1"/>
            <a:r>
              <a:rPr lang="en-GB" dirty="0" smtClean="0">
                <a:sym typeface="Symbol" panose="05050102010706020507" pitchFamily="18" charset="2"/>
              </a:rPr>
              <a:t>only the 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endpoints</a:t>
            </a:r>
            <a:r>
              <a:rPr lang="en-GB" dirty="0" smtClean="0">
                <a:sym typeface="Symbol" panose="05050102010706020507" pitchFamily="18" charset="2"/>
              </a:rPr>
              <a:t> of the axis can be ranked last</a:t>
            </a:r>
          </a:p>
          <a:p>
            <a:r>
              <a:rPr lang="en-GB" u="sng" dirty="0" smtClean="0">
                <a:sym typeface="Symbol" panose="05050102010706020507" pitchFamily="18" charset="2"/>
              </a:rPr>
              <a:t>Claim</a:t>
            </a:r>
            <a:r>
              <a:rPr lang="en-GB" dirty="0" smtClean="0">
                <a:sym typeface="Symbol" panose="05050102010706020507" pitchFamily="18" charset="2"/>
              </a:rPr>
              <a:t>: a profile over 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m</a:t>
            </a:r>
            <a:r>
              <a:rPr lang="en-GB" dirty="0" smtClean="0">
                <a:sym typeface="Symbol" panose="05050102010706020507" pitchFamily="18" charset="2"/>
              </a:rPr>
              <a:t> candidates </a:t>
            </a:r>
            <a:br>
              <a:rPr lang="en-GB" dirty="0" smtClean="0">
                <a:sym typeface="Symbol" panose="05050102010706020507" pitchFamily="18" charset="2"/>
              </a:rPr>
            </a:br>
            <a:r>
              <a:rPr lang="en-GB" dirty="0" smtClean="0">
                <a:sym typeface="Symbol" panose="05050102010706020507" pitchFamily="18" charset="2"/>
              </a:rPr>
              <a:t>can be single-peaked </a:t>
            </a:r>
            <a:r>
              <a:rPr lang="en-GB" dirty="0" err="1" smtClean="0">
                <a:sym typeface="Symbol" panose="05050102010706020507" pitchFamily="18" charset="2"/>
              </a:rPr>
              <a:t>wrt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≤ 2</a:t>
            </a:r>
            <a:r>
              <a:rPr lang="en-GB" baseline="30000" dirty="0" smtClean="0">
                <a:solidFill>
                  <a:srgbClr val="FF0000"/>
                </a:solidFill>
                <a:sym typeface="Symbol" panose="05050102010706020507" pitchFamily="18" charset="2"/>
              </a:rPr>
              <a:t>m-1</a:t>
            </a:r>
            <a:r>
              <a:rPr lang="en-GB" dirty="0" smtClean="0">
                <a:sym typeface="Symbol" panose="05050102010706020507" pitchFamily="18" charset="2"/>
              </a:rPr>
              <a:t> 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different</a:t>
            </a:r>
            <a:r>
              <a:rPr lang="en-GB" dirty="0" smtClean="0">
                <a:sym typeface="Symbol" panose="05050102010706020507" pitchFamily="18" charset="2"/>
              </a:rPr>
              <a:t> axes, </a:t>
            </a:r>
            <a:br>
              <a:rPr lang="en-GB" dirty="0" smtClean="0">
                <a:sym typeface="Symbol" panose="05050102010706020507" pitchFamily="18" charset="2"/>
              </a:rPr>
            </a:br>
            <a:r>
              <a:rPr lang="en-GB" dirty="0" smtClean="0">
                <a:sym typeface="Symbol" panose="05050102010706020507" pitchFamily="18" charset="2"/>
              </a:rPr>
              <a:t>and this bound is </a:t>
            </a:r>
            <a:r>
              <a:rPr lang="en-GB" dirty="0" smtClean="0">
                <a:solidFill>
                  <a:schemeClr val="accent1"/>
                </a:solidFill>
                <a:sym typeface="Symbol" panose="05050102010706020507" pitchFamily="18" charset="2"/>
              </a:rPr>
              <a:t>tight</a:t>
            </a:r>
          </a:p>
          <a:p>
            <a:r>
              <a:rPr lang="en-GB" u="sng" dirty="0" smtClean="0">
                <a:sym typeface="Symbol" panose="05050102010706020507" pitchFamily="18" charset="2"/>
              </a:rPr>
              <a:t>Claim</a:t>
            </a:r>
            <a:r>
              <a:rPr lang="en-GB" dirty="0" smtClean="0">
                <a:sym typeface="Symbol" panose="05050102010706020507" pitchFamily="18" charset="2"/>
              </a:rPr>
              <a:t>: if a single-peaked profile contains votes </a:t>
            </a:r>
            <a:br>
              <a:rPr lang="en-GB" dirty="0" smtClean="0">
                <a:sym typeface="Symbol" panose="05050102010706020507" pitchFamily="18" charset="2"/>
              </a:rPr>
            </a:br>
            <a:r>
              <a:rPr lang="en-GB" dirty="0" smtClean="0">
                <a:solidFill>
                  <a:srgbClr val="FF0000"/>
                </a:solidFill>
                <a:sym typeface="Symbol" panose="05050102010706020507" pitchFamily="18" charset="2"/>
              </a:rPr>
              <a:t>A </a:t>
            </a:r>
            <a:r>
              <a:rPr lang="en-GB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 </a:t>
            </a:r>
            <a:r>
              <a:rPr lang="en-GB" dirty="0" smtClean="0">
                <a:solidFill>
                  <a:srgbClr val="FF0000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B</a:t>
            </a:r>
            <a:r>
              <a:rPr lang="en-GB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 ≺ ... ≺ </a:t>
            </a:r>
            <a:r>
              <a:rPr lang="en-GB" dirty="0" smtClean="0">
                <a:solidFill>
                  <a:srgbClr val="FF0000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Z</a:t>
            </a:r>
            <a:r>
              <a:rPr lang="en-GB" dirty="0" smtClean="0">
                <a:ea typeface="Cambria Math" panose="02040503050406030204" pitchFamily="18" charset="0"/>
                <a:sym typeface="Symbol" panose="05050102010706020507" pitchFamily="18" charset="2"/>
              </a:rPr>
              <a:t> and </a:t>
            </a:r>
            <a:r>
              <a:rPr lang="en-GB" dirty="0" smtClean="0">
                <a:solidFill>
                  <a:srgbClr val="FF0000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Z</a:t>
            </a:r>
            <a:r>
              <a:rPr lang="en-GB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 ≺ </a:t>
            </a:r>
            <a:r>
              <a:rPr lang="en-GB" dirty="0" smtClean="0">
                <a:solidFill>
                  <a:srgbClr val="FF0000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...</a:t>
            </a:r>
            <a:r>
              <a:rPr lang="en-GB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 </a:t>
            </a:r>
            <a:r>
              <a:rPr lang="en-GB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 </a:t>
            </a:r>
            <a:r>
              <a:rPr lang="en-GB" dirty="0" smtClean="0">
                <a:solidFill>
                  <a:srgbClr val="FF0000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B</a:t>
            </a:r>
            <a:r>
              <a:rPr lang="en-GB" dirty="0" smtClean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 </a:t>
            </a:r>
            <a:r>
              <a:rPr lang="en-GB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≺ </a:t>
            </a:r>
            <a:r>
              <a:rPr lang="en-GB" dirty="0" smtClean="0">
                <a:solidFill>
                  <a:srgbClr val="FF0000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A</a:t>
            </a:r>
            <a:r>
              <a:rPr lang="en-GB" dirty="0" smtClean="0">
                <a:ea typeface="Cambria Math" panose="02040503050406030204" pitchFamily="18" charset="0"/>
                <a:sym typeface="Symbol" panose="05050102010706020507" pitchFamily="18" charset="2"/>
              </a:rPr>
              <a:t>, then the </a:t>
            </a:r>
            <a:r>
              <a:rPr lang="en-GB" dirty="0" smtClean="0">
                <a:solidFill>
                  <a:schemeClr val="accent1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only</a:t>
            </a:r>
            <a:r>
              <a:rPr lang="en-GB" dirty="0" smtClean="0">
                <a:ea typeface="Cambria Math" panose="02040503050406030204" pitchFamily="18" charset="0"/>
                <a:sym typeface="Symbol" panose="05050102010706020507" pitchFamily="18" charset="2"/>
              </a:rPr>
              <a:t> axes for it are </a:t>
            </a:r>
            <a:r>
              <a:rPr lang="en-GB" dirty="0" smtClean="0">
                <a:solidFill>
                  <a:schemeClr val="accent1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A &lt; B &lt; ... &lt; Z</a:t>
            </a:r>
            <a:r>
              <a:rPr lang="en-GB" dirty="0" smtClean="0">
                <a:ea typeface="Cambria Math" panose="02040503050406030204" pitchFamily="18" charset="0"/>
                <a:sym typeface="Symbol" panose="05050102010706020507" pitchFamily="18" charset="2"/>
              </a:rPr>
              <a:t> and </a:t>
            </a:r>
            <a:r>
              <a:rPr lang="en-GB" dirty="0" smtClean="0">
                <a:solidFill>
                  <a:schemeClr val="accent1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Z &lt; ... &lt; B &lt; A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A</a:t>
            </a:r>
            <a:r>
              <a:rPr lang="en-GB" dirty="0" smtClean="0">
                <a:ea typeface="Cambria Math" panose="02040503050406030204" pitchFamily="18" charset="0"/>
                <a:sym typeface="Symbol" panose="05050102010706020507" pitchFamily="18" charset="2"/>
              </a:rPr>
              <a:t> and </a:t>
            </a:r>
            <a:r>
              <a:rPr lang="en-GB" dirty="0" smtClean="0">
                <a:solidFill>
                  <a:srgbClr val="FF0000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Z</a:t>
            </a:r>
            <a:r>
              <a:rPr lang="en-GB" dirty="0" smtClean="0">
                <a:ea typeface="Cambria Math" panose="02040503050406030204" pitchFamily="18" charset="0"/>
                <a:sym typeface="Symbol" panose="05050102010706020507" pitchFamily="18" charset="2"/>
              </a:rPr>
              <a:t> have to be the </a:t>
            </a:r>
            <a:r>
              <a:rPr lang="en-GB" dirty="0" smtClean="0">
                <a:solidFill>
                  <a:schemeClr val="accent1"/>
                </a:solidFill>
                <a:ea typeface="Cambria Math" panose="02040503050406030204" pitchFamily="18" charset="0"/>
                <a:sym typeface="Symbol" panose="05050102010706020507" pitchFamily="18" charset="2"/>
              </a:rPr>
              <a:t>endpoints</a:t>
            </a:r>
            <a:endParaRPr lang="en-GB" dirty="0" smtClean="0">
              <a:solidFill>
                <a:schemeClr val="accent1"/>
              </a:solidFill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88343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Single-Crossing Preferences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1"/>
            <a:ext cx="8507288" cy="32689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u="sng" dirty="0" smtClean="0"/>
              <a:t>Definition</a:t>
            </a:r>
            <a:r>
              <a:rPr lang="en-US" dirty="0" smtClean="0"/>
              <a:t>: a profile is </a:t>
            </a:r>
            <a:r>
              <a:rPr lang="en-US" dirty="0" smtClean="0">
                <a:solidFill>
                  <a:schemeClr val="accent1"/>
                </a:solidFill>
              </a:rPr>
              <a:t>single-crossing (SC)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wrt</a:t>
            </a:r>
            <a:r>
              <a:rPr lang="en-US" dirty="0" smtClean="0"/>
              <a:t> an ordering of voters </a:t>
            </a:r>
            <a:r>
              <a:rPr lang="en-US" dirty="0" smtClean="0">
                <a:solidFill>
                  <a:schemeClr val="accent1"/>
                </a:solidFill>
              </a:rPr>
              <a:t>(v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, …, </a:t>
            </a:r>
            <a:r>
              <a:rPr lang="en-US" dirty="0" err="1" smtClean="0">
                <a:solidFill>
                  <a:schemeClr val="accent1"/>
                </a:solidFill>
              </a:rPr>
              <a:t>v</a:t>
            </a:r>
            <a:r>
              <a:rPr lang="en-US" baseline="-25000" dirty="0" err="1" smtClean="0">
                <a:solidFill>
                  <a:schemeClr val="accent1"/>
                </a:solidFill>
              </a:rPr>
              <a:t>n</a:t>
            </a:r>
            <a:r>
              <a:rPr lang="en-US" dirty="0" smtClean="0">
                <a:solidFill>
                  <a:schemeClr val="accent1"/>
                </a:solidFill>
              </a:rPr>
              <a:t>) </a:t>
            </a:r>
            <a:r>
              <a:rPr lang="en-US" dirty="0" smtClean="0"/>
              <a:t>if for each pair of candidates  </a:t>
            </a:r>
            <a:r>
              <a:rPr lang="en-US" dirty="0" smtClean="0">
                <a:solidFill>
                  <a:srgbClr val="FF0000"/>
                </a:solidFill>
              </a:rPr>
              <a:t>A, B</a:t>
            </a:r>
            <a:r>
              <a:rPr lang="en-US" dirty="0" smtClean="0"/>
              <a:t> there exists </a:t>
            </a:r>
            <a:br>
              <a:rPr lang="en-US" dirty="0" smtClean="0"/>
            </a:br>
            <a:r>
              <a:rPr lang="en-US" dirty="0" smtClean="0"/>
              <a:t>an </a:t>
            </a:r>
            <a:r>
              <a:rPr lang="en-US" dirty="0" err="1" smtClean="0">
                <a:solidFill>
                  <a:schemeClr val="accent1"/>
                </a:solidFill>
              </a:rPr>
              <a:t>i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 {0, …, n}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such that </a:t>
            </a:r>
            <a:br>
              <a:rPr lang="en-US" dirty="0" smtClean="0"/>
            </a:br>
            <a:r>
              <a:rPr lang="en-US" dirty="0" smtClean="0"/>
              <a:t>voters 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, …, v</a:t>
            </a:r>
            <a:r>
              <a:rPr lang="en-US" baseline="-25000" dirty="0" smtClean="0">
                <a:solidFill>
                  <a:schemeClr val="accent1"/>
                </a:solidFill>
              </a:rPr>
              <a:t>i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prefer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, and </a:t>
            </a:r>
            <a:br>
              <a:rPr lang="en-US" dirty="0" smtClean="0"/>
            </a:br>
            <a:r>
              <a:rPr lang="en-US" dirty="0" smtClean="0"/>
              <a:t>voters 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i+1</a:t>
            </a:r>
            <a:r>
              <a:rPr lang="en-US" dirty="0" smtClean="0">
                <a:solidFill>
                  <a:schemeClr val="accent1"/>
                </a:solidFill>
              </a:rPr>
              <a:t>, …, </a:t>
            </a:r>
            <a:r>
              <a:rPr lang="en-US" dirty="0" err="1" smtClean="0">
                <a:solidFill>
                  <a:schemeClr val="accent1"/>
                </a:solidFill>
              </a:rPr>
              <a:t>v</a:t>
            </a:r>
            <a:r>
              <a:rPr lang="en-US" baseline="-25000" dirty="0" err="1" smtClean="0">
                <a:solidFill>
                  <a:schemeClr val="accent1"/>
                </a:solidFill>
              </a:rPr>
              <a:t>n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prefer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31209" y="4797152"/>
            <a:ext cx="340591" cy="181933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>
                <a:solidFill>
                  <a:schemeClr val="accent1"/>
                </a:solidFill>
              </a:rPr>
              <a:t>B</a:t>
            </a:r>
            <a:r>
              <a:rPr lang="en-US" sz="2800" dirty="0" smtClean="0">
                <a:solidFill>
                  <a:srgbClr val="00B050"/>
                </a:solidFill>
              </a:rPr>
              <a:t>C</a:t>
            </a:r>
            <a:r>
              <a:rPr lang="en-US" sz="2800" dirty="0" smtClean="0"/>
              <a:t>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79280" y="4793704"/>
            <a:ext cx="340591" cy="181933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B</a:t>
            </a:r>
            <a:r>
              <a:rPr lang="en-US" sz="2800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>
                <a:solidFill>
                  <a:srgbClr val="00B050"/>
                </a:solidFill>
              </a:rPr>
              <a:t>C</a:t>
            </a:r>
            <a:r>
              <a:rPr lang="en-US" sz="2800" dirty="0" smtClean="0"/>
              <a:t>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15896" y="4797152"/>
            <a:ext cx="340591" cy="181933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B</a:t>
            </a:r>
            <a:r>
              <a:rPr lang="en-US" sz="2800" dirty="0" smtClean="0">
                <a:solidFill>
                  <a:srgbClr val="00B050"/>
                </a:solidFill>
              </a:rPr>
              <a:t>C</a:t>
            </a:r>
            <a:r>
              <a:rPr lang="en-US" sz="2800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/>
              <a:t>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55976" y="4793704"/>
            <a:ext cx="340591" cy="181933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C</a:t>
            </a:r>
            <a:r>
              <a:rPr lang="en-US" sz="2800" dirty="0" smtClean="0">
                <a:solidFill>
                  <a:schemeClr val="accent1"/>
                </a:solidFill>
              </a:rPr>
              <a:t>B</a:t>
            </a:r>
            <a:r>
              <a:rPr lang="en-US" sz="2800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/>
              <a:t>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96056" y="4797152"/>
            <a:ext cx="360040" cy="181588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C</a:t>
            </a:r>
            <a:r>
              <a:rPr lang="en-US" sz="2800" dirty="0" smtClean="0">
                <a:solidFill>
                  <a:schemeClr val="accent1"/>
                </a:solidFill>
              </a:rPr>
              <a:t>B</a:t>
            </a:r>
            <a:r>
              <a:rPr lang="en-US" sz="2800" dirty="0" smtClean="0"/>
              <a:t>D</a:t>
            </a:r>
            <a:r>
              <a:rPr lang="en-US" sz="2800" dirty="0" smtClean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99560" y="4797152"/>
            <a:ext cx="360040" cy="181588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C</a:t>
            </a:r>
            <a:r>
              <a:rPr lang="en-US" sz="2800" dirty="0" smtClean="0"/>
              <a:t>D</a:t>
            </a:r>
            <a:r>
              <a:rPr lang="en-US" sz="2800" dirty="0" smtClean="0">
                <a:solidFill>
                  <a:schemeClr val="accent1"/>
                </a:solidFill>
              </a:rPr>
              <a:t>B</a:t>
            </a:r>
            <a:r>
              <a:rPr lang="en-US" sz="2800" dirty="0" smtClean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47631" y="4793704"/>
            <a:ext cx="360040" cy="181588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</a:t>
            </a:r>
            <a:r>
              <a:rPr lang="en-US" sz="2800" dirty="0" smtClean="0">
                <a:solidFill>
                  <a:srgbClr val="00B050"/>
                </a:solidFill>
              </a:rPr>
              <a:t>C</a:t>
            </a:r>
            <a:r>
              <a:rPr lang="en-US" sz="2800" dirty="0" smtClean="0">
                <a:solidFill>
                  <a:schemeClr val="accent1"/>
                </a:solidFill>
              </a:rPr>
              <a:t>B</a:t>
            </a:r>
            <a:r>
              <a:rPr lang="en-US" sz="2800" dirty="0" smtClean="0">
                <a:solidFill>
                  <a:srgbClr val="FF0000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71189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SC Preferences: Majority is Transitive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1"/>
            <a:ext cx="8507288" cy="3268960"/>
          </a:xfrm>
        </p:spPr>
        <p:txBody>
          <a:bodyPr>
            <a:normAutofit fontScale="92500"/>
          </a:bodyPr>
          <a:lstStyle/>
          <a:p>
            <a:r>
              <a:rPr lang="en-US" u="sng" dirty="0" smtClean="0"/>
              <a:t>Claim</a:t>
            </a:r>
            <a:r>
              <a:rPr lang="en-US" dirty="0" smtClean="0"/>
              <a:t>: in </a:t>
            </a:r>
            <a:r>
              <a:rPr lang="en-US" dirty="0" smtClean="0">
                <a:solidFill>
                  <a:schemeClr val="accent1"/>
                </a:solidFill>
              </a:rPr>
              <a:t>single-crossing</a:t>
            </a:r>
            <a:r>
              <a:rPr lang="en-US" dirty="0" smtClean="0"/>
              <a:t> elections, </a:t>
            </a:r>
            <a:br>
              <a:rPr lang="en-US" dirty="0" smtClean="0"/>
            </a:br>
            <a:r>
              <a:rPr lang="en-US" dirty="0" smtClean="0"/>
              <a:t>the majority relation is </a:t>
            </a:r>
            <a:r>
              <a:rPr lang="en-US" dirty="0" smtClean="0">
                <a:solidFill>
                  <a:schemeClr val="accent1"/>
                </a:solidFill>
              </a:rPr>
              <a:t>(weakly)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transitive</a:t>
            </a:r>
          </a:p>
          <a:p>
            <a:pPr lvl="1"/>
            <a:r>
              <a:rPr lang="en-US" dirty="0" smtClean="0"/>
              <a:t>we will prove the claim for </a:t>
            </a:r>
            <a:r>
              <a:rPr lang="en-US" dirty="0" smtClean="0">
                <a:solidFill>
                  <a:srgbClr val="FF0000"/>
                </a:solidFill>
              </a:rPr>
              <a:t>n=2k+1 </a:t>
            </a:r>
            <a:r>
              <a:rPr lang="en-US" dirty="0" smtClean="0"/>
              <a:t>voters</a:t>
            </a:r>
          </a:p>
          <a:p>
            <a:pPr lvl="1"/>
            <a:r>
              <a:rPr lang="en-US" dirty="0" smtClean="0"/>
              <a:t>consider the ranking of voter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</a:rPr>
              <a:t>k+1</a:t>
            </a:r>
          </a:p>
          <a:p>
            <a:pPr lvl="1"/>
            <a:r>
              <a:rPr lang="en-US" dirty="0" smtClean="0"/>
              <a:t>if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baseline="-25000" dirty="0" smtClean="0">
                <a:solidFill>
                  <a:srgbClr val="FF0000"/>
                </a:solidFill>
              </a:rPr>
              <a:t>k+1</a:t>
            </a:r>
            <a:r>
              <a:rPr lang="en-US" dirty="0" smtClean="0"/>
              <a:t> prefers </a:t>
            </a:r>
            <a:r>
              <a:rPr lang="en-US" dirty="0">
                <a:solidFill>
                  <a:schemeClr val="accent1"/>
                </a:solidFill>
              </a:rPr>
              <a:t>B</a:t>
            </a:r>
            <a:r>
              <a:rPr lang="en-US" dirty="0" smtClean="0"/>
              <a:t> </a:t>
            </a:r>
            <a:r>
              <a:rPr lang="en-US" dirty="0" smtClean="0"/>
              <a:t>to </a:t>
            </a:r>
            <a:r>
              <a:rPr lang="en-US" dirty="0" smtClean="0">
                <a:solidFill>
                  <a:schemeClr val="accent1"/>
                </a:solidFill>
              </a:rPr>
              <a:t>A</a:t>
            </a:r>
            <a:r>
              <a:rPr lang="en-US" dirty="0" smtClean="0"/>
              <a:t>, </a:t>
            </a:r>
            <a:r>
              <a:rPr lang="en-US" dirty="0" smtClean="0"/>
              <a:t>so do </a:t>
            </a:r>
            <a:r>
              <a:rPr lang="en-US" dirty="0" smtClean="0">
                <a:solidFill>
                  <a:srgbClr val="FF0000"/>
                </a:solidFill>
              </a:rPr>
              <a:t>≥k</a:t>
            </a:r>
            <a:r>
              <a:rPr lang="en-US" dirty="0" smtClean="0"/>
              <a:t> </a:t>
            </a:r>
            <a:r>
              <a:rPr lang="en-US" dirty="0" smtClean="0"/>
              <a:t>other voters</a:t>
            </a:r>
          </a:p>
          <a:p>
            <a:r>
              <a:rPr lang="en-US" u="sng" dirty="0" smtClean="0"/>
              <a:t>Claim</a:t>
            </a:r>
            <a:r>
              <a:rPr lang="en-US" dirty="0" smtClean="0"/>
              <a:t>: the SC order of voters is essentially </a:t>
            </a:r>
            <a:r>
              <a:rPr lang="en-US" dirty="0" smtClean="0">
                <a:solidFill>
                  <a:schemeClr val="accent1"/>
                </a:solidFill>
              </a:rPr>
              <a:t>unique</a:t>
            </a:r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431209" y="4797152"/>
            <a:ext cx="340591" cy="181933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>
                <a:solidFill>
                  <a:schemeClr val="accent1"/>
                </a:solidFill>
              </a:rPr>
              <a:t>B</a:t>
            </a:r>
            <a:r>
              <a:rPr lang="en-US" sz="2800" dirty="0" smtClean="0">
                <a:solidFill>
                  <a:srgbClr val="00B050"/>
                </a:solidFill>
              </a:rPr>
              <a:t>C</a:t>
            </a:r>
            <a:r>
              <a:rPr lang="en-US" sz="2800" dirty="0" smtClean="0"/>
              <a:t>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79280" y="4793704"/>
            <a:ext cx="340591" cy="181933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B</a:t>
            </a:r>
            <a:r>
              <a:rPr lang="en-US" sz="2800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>
                <a:solidFill>
                  <a:srgbClr val="00B050"/>
                </a:solidFill>
              </a:rPr>
              <a:t>C</a:t>
            </a:r>
            <a:r>
              <a:rPr lang="en-US" sz="2800" dirty="0" smtClean="0"/>
              <a:t>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15896" y="4797152"/>
            <a:ext cx="340591" cy="181933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B</a:t>
            </a:r>
            <a:r>
              <a:rPr lang="en-US" sz="2800" dirty="0" smtClean="0">
                <a:solidFill>
                  <a:srgbClr val="00B050"/>
                </a:solidFill>
              </a:rPr>
              <a:t>C</a:t>
            </a:r>
            <a:r>
              <a:rPr lang="en-US" sz="2800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/>
              <a:t>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55976" y="4793704"/>
            <a:ext cx="340591" cy="181933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C</a:t>
            </a:r>
            <a:r>
              <a:rPr lang="en-US" sz="2800" dirty="0" smtClean="0">
                <a:solidFill>
                  <a:schemeClr val="accent1"/>
                </a:solidFill>
              </a:rPr>
              <a:t>B</a:t>
            </a:r>
            <a:r>
              <a:rPr lang="en-US" sz="2800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/>
              <a:t>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96056" y="4797152"/>
            <a:ext cx="360040" cy="181588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C</a:t>
            </a:r>
            <a:r>
              <a:rPr lang="en-US" sz="2800" dirty="0" smtClean="0">
                <a:solidFill>
                  <a:schemeClr val="accent1"/>
                </a:solidFill>
              </a:rPr>
              <a:t>B</a:t>
            </a:r>
            <a:r>
              <a:rPr lang="en-US" sz="2800" dirty="0" smtClean="0"/>
              <a:t>D</a:t>
            </a:r>
            <a:r>
              <a:rPr lang="en-US" sz="2800" dirty="0" smtClean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99560" y="4797152"/>
            <a:ext cx="360040" cy="181588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C</a:t>
            </a:r>
            <a:r>
              <a:rPr lang="en-US" sz="2800" dirty="0" smtClean="0"/>
              <a:t>D</a:t>
            </a:r>
            <a:r>
              <a:rPr lang="en-US" sz="2800" dirty="0" smtClean="0">
                <a:solidFill>
                  <a:schemeClr val="accent1"/>
                </a:solidFill>
              </a:rPr>
              <a:t>B</a:t>
            </a:r>
            <a:r>
              <a:rPr lang="en-US" sz="2800" dirty="0" smtClean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47631" y="4793704"/>
            <a:ext cx="360040" cy="181588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</a:t>
            </a:r>
            <a:r>
              <a:rPr lang="en-US" sz="2800" dirty="0" smtClean="0">
                <a:solidFill>
                  <a:srgbClr val="00B050"/>
                </a:solidFill>
              </a:rPr>
              <a:t>C</a:t>
            </a:r>
            <a:r>
              <a:rPr lang="en-US" sz="2800" dirty="0" smtClean="0">
                <a:solidFill>
                  <a:schemeClr val="accent1"/>
                </a:solidFill>
              </a:rPr>
              <a:t>B</a:t>
            </a:r>
            <a:r>
              <a:rPr lang="en-US" sz="2800" dirty="0" smtClean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11960" y="4653136"/>
            <a:ext cx="648072" cy="2088232"/>
          </a:xfrm>
          <a:prstGeom prst="rect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175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827584" y="1988840"/>
            <a:ext cx="5040560" cy="3744416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203848" y="1988840"/>
            <a:ext cx="5040560" cy="3744416"/>
          </a:xfrm>
          <a:prstGeom prst="ellipse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91680" y="3573016"/>
            <a:ext cx="9361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</a:rPr>
              <a:t>SP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8224" y="3645024"/>
            <a:ext cx="9361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SC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mtClean="0">
                <a:solidFill>
                  <a:schemeClr val="tx2"/>
                </a:solidFill>
              </a:rPr>
              <a:t>???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00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Single-Peaked Profile That Is Not Single-Crossing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05064"/>
            <a:ext cx="8229600" cy="266429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/>
              <a:t> have to be adjacent (because of </a:t>
            </a:r>
            <a:r>
              <a:rPr lang="en-US" dirty="0" smtClean="0">
                <a:solidFill>
                  <a:srgbClr val="00B050"/>
                </a:solidFill>
              </a:rPr>
              <a:t>B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B050"/>
                </a:solidFill>
              </a:rPr>
              <a:t>C</a:t>
            </a:r>
            <a:r>
              <a:rPr lang="en-US" dirty="0" smtClean="0"/>
              <a:t>)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3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4</a:t>
            </a:r>
            <a:r>
              <a:rPr lang="en-US" dirty="0" smtClean="0"/>
              <a:t> have to be adjacent (because of </a:t>
            </a:r>
            <a:r>
              <a:rPr lang="en-US" dirty="0" smtClean="0">
                <a:solidFill>
                  <a:srgbClr val="00B050"/>
                </a:solidFill>
              </a:rPr>
              <a:t>B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B050"/>
                </a:solidFill>
              </a:rPr>
              <a:t>C</a:t>
            </a:r>
            <a:r>
              <a:rPr lang="en-US" dirty="0" smtClean="0"/>
              <a:t>)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3</a:t>
            </a:r>
            <a:r>
              <a:rPr lang="en-US" dirty="0" smtClean="0"/>
              <a:t> have to be adjacent (because of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)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4</a:t>
            </a:r>
            <a:r>
              <a:rPr lang="en-US" dirty="0" smtClean="0"/>
              <a:t> have to be adjacent (because of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                         a contradiction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59632" y="1772816"/>
            <a:ext cx="340591" cy="181588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BC</a:t>
            </a:r>
            <a:r>
              <a:rPr lang="en-US" sz="2800" dirty="0" smtClean="0">
                <a:solidFill>
                  <a:srgbClr val="FF0000"/>
                </a:solidFill>
              </a:rPr>
              <a:t>AD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7703" y="1769368"/>
            <a:ext cx="340591" cy="181588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BC</a:t>
            </a:r>
            <a:r>
              <a:rPr lang="en-US" sz="2800" dirty="0" smtClean="0">
                <a:solidFill>
                  <a:srgbClr val="FF0000"/>
                </a:solidFill>
              </a:rPr>
              <a:t>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44319" y="1772816"/>
            <a:ext cx="340591" cy="181588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CB</a:t>
            </a:r>
            <a:r>
              <a:rPr lang="en-US" sz="2800" dirty="0" smtClean="0">
                <a:solidFill>
                  <a:srgbClr val="FF0000"/>
                </a:solidFill>
              </a:rPr>
              <a:t>AD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84399" y="1769368"/>
            <a:ext cx="340591" cy="181588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CB</a:t>
            </a:r>
            <a:r>
              <a:rPr lang="en-US" sz="2800" dirty="0" smtClean="0">
                <a:solidFill>
                  <a:srgbClr val="FF0000"/>
                </a:solidFill>
              </a:rPr>
              <a:t>DA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076056" y="2348880"/>
            <a:ext cx="3384376" cy="667236"/>
            <a:chOff x="1547664" y="6190764"/>
            <a:chExt cx="3384376" cy="667236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1547664" y="6309320"/>
              <a:ext cx="3384376" cy="0"/>
            </a:xfrm>
            <a:prstGeom prst="line">
              <a:avLst/>
            </a:prstGeom>
            <a:ln w="38100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1763688" y="6190764"/>
              <a:ext cx="266328" cy="266328"/>
            </a:xfrm>
            <a:prstGeom prst="ellipse">
              <a:avLst/>
            </a:prstGeom>
            <a:solidFill>
              <a:srgbClr val="FF000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419872" y="6190764"/>
              <a:ext cx="266328" cy="266328"/>
            </a:xfrm>
            <a:prstGeom prst="ellipse">
              <a:avLst/>
            </a:prstGeom>
            <a:solidFill>
              <a:srgbClr val="00B05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483768" y="6190764"/>
              <a:ext cx="266328" cy="266328"/>
            </a:xfrm>
            <a:prstGeom prst="ellipse">
              <a:avLst/>
            </a:prstGeom>
            <a:solidFill>
              <a:srgbClr val="00B05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4063360" y="6190764"/>
              <a:ext cx="266328" cy="266328"/>
            </a:xfrm>
            <a:prstGeom prst="ellipse">
              <a:avLst/>
            </a:prstGeom>
            <a:solidFill>
              <a:srgbClr val="FF000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95936" y="6334780"/>
              <a:ext cx="40588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D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691680" y="6334780"/>
              <a:ext cx="39305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347864" y="6334780"/>
              <a:ext cx="3754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C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411760" y="6334780"/>
              <a:ext cx="3802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00B050"/>
                  </a:solidFill>
                </a:rPr>
                <a:t>B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Single-Crossing Profile That Is Not Single-Peaked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5589240"/>
            <a:ext cx="8229600" cy="7920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Each candidate is ranked last </a:t>
            </a:r>
            <a:r>
              <a:rPr lang="en-US" dirty="0" smtClean="0">
                <a:solidFill>
                  <a:schemeClr val="accent1"/>
                </a:solidFill>
              </a:rPr>
              <a:t>exactly once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59632" y="1628800"/>
            <a:ext cx="792088" cy="353943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1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2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...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…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…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n-2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n-1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236296" y="1628800"/>
            <a:ext cx="792088" cy="353943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n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n-1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n-2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…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…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…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2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56176" y="1628800"/>
            <a:ext cx="792088" cy="353943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n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n-1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n-2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…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…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…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1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339752" y="1628800"/>
            <a:ext cx="792088" cy="353943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n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1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2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…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…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…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n-2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n-1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419872" y="1628800"/>
            <a:ext cx="792088" cy="353943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n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n-1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1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2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…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…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…</a:t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>n-2</a:t>
            </a:r>
          </a:p>
        </p:txBody>
      </p:sp>
      <p:sp>
        <p:nvSpPr>
          <p:cNvPr id="26" name="TextBox 25"/>
          <p:cNvSpPr txBox="1"/>
          <p:nvPr/>
        </p:nvSpPr>
        <p:spPr>
          <a:xfrm flipH="1">
            <a:off x="4905751" y="3140968"/>
            <a:ext cx="4583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22" grpId="0" animBg="1"/>
      <p:bldP spid="23" grpId="0" animBg="1"/>
      <p:bldP spid="24" grpId="0" animBg="1"/>
      <p:bldP spid="25" grpId="0" animBg="1"/>
      <p:bldP spid="2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827584" y="1988840"/>
            <a:ext cx="5040560" cy="3744416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203848" y="1988840"/>
            <a:ext cx="5040560" cy="3744416"/>
          </a:xfrm>
          <a:prstGeom prst="ellipse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91680" y="3573016"/>
            <a:ext cx="9361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</a:rPr>
              <a:t>SP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8224" y="3645024"/>
            <a:ext cx="9361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SC</a:t>
            </a:r>
          </a:p>
        </p:txBody>
      </p:sp>
      <p:sp>
        <p:nvSpPr>
          <p:cNvPr id="8" name="Oval 7"/>
          <p:cNvSpPr/>
          <p:nvPr/>
        </p:nvSpPr>
        <p:spPr>
          <a:xfrm>
            <a:off x="1763688" y="4581128"/>
            <a:ext cx="338336" cy="338336"/>
          </a:xfrm>
          <a:prstGeom prst="ellipse">
            <a:avLst/>
          </a:prstGeom>
          <a:solidFill>
            <a:schemeClr val="tx1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164288" y="2996952"/>
            <a:ext cx="338336" cy="338336"/>
          </a:xfrm>
          <a:prstGeom prst="ellipse">
            <a:avLst/>
          </a:prstGeom>
          <a:solidFill>
            <a:schemeClr val="tx1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16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1D-Euclidean Preferences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Both </a:t>
            </a:r>
            <a:r>
              <a:rPr lang="en-US" sz="2800" dirty="0" smtClean="0">
                <a:solidFill>
                  <a:schemeClr val="accent1"/>
                </a:solidFill>
              </a:rPr>
              <a:t>voters a</a:t>
            </a:r>
            <a:r>
              <a:rPr lang="en-US" sz="2800" dirty="0" smtClean="0"/>
              <a:t>nd </a:t>
            </a:r>
            <a:r>
              <a:rPr lang="en-US" sz="2800" dirty="0" smtClean="0">
                <a:solidFill>
                  <a:srgbClr val="FF0000"/>
                </a:solidFill>
              </a:rPr>
              <a:t>candidates</a:t>
            </a:r>
            <a:r>
              <a:rPr lang="en-US" sz="2800" dirty="0" smtClean="0"/>
              <a:t> are points in </a:t>
            </a:r>
            <a:r>
              <a:rPr lang="en-US" sz="2800" dirty="0" smtClean="0">
                <a:solidFill>
                  <a:srgbClr val="00B050"/>
                </a:solidFill>
                <a:latin typeface="Algerian" pitchFamily="82" charset="0"/>
              </a:rPr>
              <a:t>R</a:t>
            </a:r>
            <a:r>
              <a:rPr lang="en-US" sz="2800" dirty="0" smtClean="0">
                <a:latin typeface="Algerian" pitchFamily="82" charset="0"/>
              </a:rPr>
              <a:t> </a:t>
            </a:r>
          </a:p>
          <a:p>
            <a:r>
              <a:rPr lang="en-US" sz="2800" dirty="0" smtClean="0">
                <a:solidFill>
                  <a:schemeClr val="accent1"/>
                </a:solidFill>
              </a:rPr>
              <a:t>v </a:t>
            </a:r>
            <a:r>
              <a:rPr lang="en-US" sz="2800" dirty="0" smtClean="0"/>
              <a:t>prefers </a:t>
            </a:r>
            <a:r>
              <a:rPr lang="en-US" sz="2800" dirty="0" smtClean="0">
                <a:solidFill>
                  <a:srgbClr val="FF0000"/>
                </a:solidFill>
              </a:rPr>
              <a:t>A </a:t>
            </a:r>
            <a:r>
              <a:rPr lang="en-US" sz="2800" dirty="0" smtClean="0"/>
              <a:t>to </a:t>
            </a:r>
            <a:r>
              <a:rPr lang="en-US" sz="2800" dirty="0" smtClean="0">
                <a:solidFill>
                  <a:srgbClr val="FF0000"/>
                </a:solidFill>
              </a:rPr>
              <a:t>B </a:t>
            </a:r>
            <a:r>
              <a:rPr lang="en-US" sz="2800" dirty="0" smtClean="0"/>
              <a:t>if |</a:t>
            </a:r>
            <a:r>
              <a:rPr lang="en-US" sz="2800" dirty="0" smtClean="0">
                <a:solidFill>
                  <a:schemeClr val="accent1"/>
                </a:solidFill>
              </a:rPr>
              <a:t>v</a:t>
            </a:r>
            <a:r>
              <a:rPr lang="en-US" sz="2800" dirty="0" smtClean="0"/>
              <a:t> - </a:t>
            </a:r>
            <a:r>
              <a:rPr lang="en-US" sz="2800" dirty="0" smtClean="0">
                <a:solidFill>
                  <a:srgbClr val="FF0000"/>
                </a:solidFill>
              </a:rPr>
              <a:t>A|</a:t>
            </a:r>
            <a:r>
              <a:rPr lang="en-US" sz="2800" dirty="0" smtClean="0"/>
              <a:t> &lt; |</a:t>
            </a:r>
            <a:r>
              <a:rPr lang="en-US" sz="2800" dirty="0" smtClean="0">
                <a:solidFill>
                  <a:schemeClr val="accent1"/>
                </a:solidFill>
              </a:rPr>
              <a:t>v </a:t>
            </a:r>
            <a:r>
              <a:rPr lang="en-US" sz="2800" dirty="0" smtClean="0"/>
              <a:t>- </a:t>
            </a:r>
            <a:r>
              <a:rPr lang="en-US" sz="2800" dirty="0" smtClean="0">
                <a:solidFill>
                  <a:srgbClr val="FF0000"/>
                </a:solidFill>
              </a:rPr>
              <a:t>B</a:t>
            </a:r>
            <a:r>
              <a:rPr lang="en-US" sz="2800" dirty="0" smtClean="0"/>
              <a:t>|</a:t>
            </a:r>
          </a:p>
          <a:p>
            <a:r>
              <a:rPr lang="en-US" sz="2800" u="sng" dirty="0" smtClean="0"/>
              <a:t>Observation</a:t>
            </a:r>
            <a:r>
              <a:rPr lang="en-US" sz="2800" dirty="0" smtClean="0"/>
              <a:t>: 1D-Euclidean preferences are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single-peaked</a:t>
            </a:r>
            <a:r>
              <a:rPr lang="en-US" dirty="0" smtClean="0"/>
              <a:t> (</a:t>
            </a:r>
            <a:r>
              <a:rPr lang="en-US" dirty="0" err="1" smtClean="0"/>
              <a:t>wrt</a:t>
            </a:r>
            <a:r>
              <a:rPr lang="en-US" dirty="0" smtClean="0"/>
              <a:t> ordering of </a:t>
            </a:r>
            <a:r>
              <a:rPr lang="en-US" dirty="0" smtClean="0">
                <a:solidFill>
                  <a:srgbClr val="FF0000"/>
                </a:solidFill>
              </a:rPr>
              <a:t>candidates</a:t>
            </a:r>
            <a:r>
              <a:rPr lang="en-US" dirty="0" smtClean="0"/>
              <a:t> on the line)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single-crossing</a:t>
            </a:r>
            <a:r>
              <a:rPr lang="en-US" dirty="0" smtClean="0"/>
              <a:t> (</a:t>
            </a:r>
            <a:r>
              <a:rPr lang="en-US" dirty="0" err="1" smtClean="0"/>
              <a:t>wrt</a:t>
            </a:r>
            <a:r>
              <a:rPr lang="en-US" dirty="0" smtClean="0"/>
              <a:t> ordering of </a:t>
            </a:r>
            <a:r>
              <a:rPr lang="en-US" dirty="0" smtClean="0">
                <a:solidFill>
                  <a:schemeClr val="accent1"/>
                </a:solidFill>
              </a:rPr>
              <a:t>voters</a:t>
            </a:r>
            <a:r>
              <a:rPr lang="en-US" dirty="0" smtClean="0"/>
              <a:t> on the line)</a:t>
            </a:r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764736" y="6190764"/>
            <a:ext cx="7848872" cy="667236"/>
            <a:chOff x="683568" y="6190764"/>
            <a:chExt cx="7848872" cy="667236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683568" y="6334780"/>
              <a:ext cx="7848872" cy="0"/>
            </a:xfrm>
            <a:prstGeom prst="line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/>
            <p:cNvSpPr/>
            <p:nvPr/>
          </p:nvSpPr>
          <p:spPr>
            <a:xfrm>
              <a:off x="7308304" y="6190764"/>
              <a:ext cx="266328" cy="266328"/>
            </a:xfrm>
            <a:prstGeom prst="ellipse">
              <a:avLst/>
            </a:prstGeom>
            <a:solidFill>
              <a:srgbClr val="FF000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123728" y="6190764"/>
              <a:ext cx="266328" cy="266328"/>
            </a:xfrm>
            <a:prstGeom prst="ellipse">
              <a:avLst/>
            </a:prstGeom>
            <a:solidFill>
              <a:schemeClr val="accent1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7812360" y="6190764"/>
              <a:ext cx="266328" cy="266328"/>
            </a:xfrm>
            <a:prstGeom prst="ellipse">
              <a:avLst/>
            </a:prstGeom>
            <a:solidFill>
              <a:schemeClr val="accent1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923928" y="6190764"/>
              <a:ext cx="266328" cy="266328"/>
            </a:xfrm>
            <a:prstGeom prst="ellipse">
              <a:avLst/>
            </a:prstGeom>
            <a:solidFill>
              <a:schemeClr val="accent1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5076056" y="6190764"/>
              <a:ext cx="266328" cy="266328"/>
            </a:xfrm>
            <a:prstGeom prst="ellipse">
              <a:avLst/>
            </a:prstGeom>
            <a:solidFill>
              <a:schemeClr val="accent1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187624" y="6190764"/>
              <a:ext cx="266328" cy="266328"/>
            </a:xfrm>
            <a:prstGeom prst="ellipse">
              <a:avLst/>
            </a:prstGeom>
            <a:solidFill>
              <a:srgbClr val="FF000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419872" y="6190764"/>
              <a:ext cx="266328" cy="266328"/>
            </a:xfrm>
            <a:prstGeom prst="ellipse">
              <a:avLst/>
            </a:prstGeom>
            <a:solidFill>
              <a:srgbClr val="FF000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483768" y="6190764"/>
              <a:ext cx="266328" cy="266328"/>
            </a:xfrm>
            <a:prstGeom prst="ellipse">
              <a:avLst/>
            </a:prstGeom>
            <a:solidFill>
              <a:srgbClr val="FF000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5508104" y="6190764"/>
              <a:ext cx="266328" cy="266328"/>
            </a:xfrm>
            <a:prstGeom prst="ellipse">
              <a:avLst/>
            </a:prstGeom>
            <a:solidFill>
              <a:srgbClr val="FF000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440680" y="6334780"/>
              <a:ext cx="40588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D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15616" y="6334780"/>
              <a:ext cx="39305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347864" y="6334780"/>
              <a:ext cx="3754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C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411760" y="6334780"/>
              <a:ext cx="3802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B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236296" y="6334780"/>
              <a:ext cx="35939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E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979712" y="6334780"/>
              <a:ext cx="46839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accent1"/>
                  </a:solidFill>
                </a:rPr>
                <a:t>v</a:t>
              </a:r>
              <a:r>
                <a:rPr lang="en-US" sz="2800" baseline="-25000" dirty="0" smtClean="0">
                  <a:solidFill>
                    <a:schemeClr val="accent1"/>
                  </a:solidFill>
                </a:rPr>
                <a:t>1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851920" y="6334780"/>
              <a:ext cx="46839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accent1"/>
                  </a:solidFill>
                </a:rPr>
                <a:t>v</a:t>
              </a:r>
              <a:r>
                <a:rPr lang="en-US" sz="2800" baseline="-25000" dirty="0" smtClean="0">
                  <a:solidFill>
                    <a:schemeClr val="accent1"/>
                  </a:solidFill>
                </a:rPr>
                <a:t>2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740352" y="6262772"/>
              <a:ext cx="46839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accent1"/>
                  </a:solidFill>
                </a:rPr>
                <a:t>v</a:t>
              </a:r>
              <a:r>
                <a:rPr lang="en-US" sz="2800" baseline="-25000" dirty="0" smtClean="0">
                  <a:solidFill>
                    <a:schemeClr val="accent1"/>
                  </a:solidFill>
                </a:rPr>
                <a:t>4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004048" y="6334780"/>
              <a:ext cx="46839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accent1"/>
                  </a:solidFill>
                </a:rPr>
                <a:t>v</a:t>
              </a:r>
              <a:r>
                <a:rPr lang="en-US" sz="2800" baseline="-25000" dirty="0" smtClean="0">
                  <a:solidFill>
                    <a:schemeClr val="accent1"/>
                  </a:solidFill>
                </a:rPr>
                <a:t>3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852968" y="4149080"/>
            <a:ext cx="2197944" cy="1941288"/>
            <a:chOff x="2852968" y="4149080"/>
            <a:chExt cx="2197944" cy="1941288"/>
          </a:xfrm>
        </p:grpSpPr>
        <p:sp>
          <p:nvSpPr>
            <p:cNvPr id="25" name="TextBox 24"/>
            <p:cNvSpPr txBox="1"/>
            <p:nvPr/>
          </p:nvSpPr>
          <p:spPr>
            <a:xfrm>
              <a:off x="2852968" y="4149080"/>
              <a:ext cx="360040" cy="193899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</a:rPr>
                <a:t>BACDE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491880" y="4149080"/>
              <a:ext cx="360040" cy="193899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</a:rPr>
                <a:t>CBDAE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050792" y="4151376"/>
              <a:ext cx="360040" cy="193899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</a:rPr>
                <a:t>DECBA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4690872" y="4149080"/>
              <a:ext cx="360040" cy="193899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FF0000"/>
                  </a:solidFill>
                </a:rPr>
                <a:t>EDCBA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1-Euc = SP ∩ SC?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r>
              <a:rPr lang="en-US" u="sng" dirty="0" smtClean="0"/>
              <a:t>Observation</a:t>
            </a:r>
            <a:r>
              <a:rPr lang="en-US" dirty="0" smtClean="0"/>
              <a:t>: There exists </a:t>
            </a:r>
            <a:br>
              <a:rPr lang="en-US" dirty="0" smtClean="0"/>
            </a:br>
            <a:r>
              <a:rPr lang="en-US" dirty="0" smtClean="0"/>
              <a:t>a preference profile that is </a:t>
            </a:r>
            <a:r>
              <a:rPr lang="en-US" dirty="0" smtClean="0">
                <a:solidFill>
                  <a:srgbClr val="FF0000"/>
                </a:solidFill>
              </a:rPr>
              <a:t>SP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accent1"/>
                </a:solidFill>
              </a:rPr>
              <a:t>SC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but not 1-Euclidean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/>
              <a:t>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 A </a:t>
            </a:r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/>
              <a:t>:</a:t>
            </a:r>
            <a:r>
              <a:rPr lang="en-US" dirty="0" smtClean="0">
                <a:solidFill>
                  <a:srgbClr val="FF0000"/>
                </a:solidFill>
              </a:rPr>
              <a:t> D </a:t>
            </a:r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 C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 smtClean="0">
                <a:solidFill>
                  <a:srgbClr val="FF0000"/>
                </a:solidFill>
              </a:rPr>
              <a:t> A </a:t>
            </a:r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3</a:t>
            </a:r>
            <a:r>
              <a:rPr lang="en-US" dirty="0" smtClean="0"/>
              <a:t>:</a:t>
            </a:r>
            <a:r>
              <a:rPr lang="en-US" dirty="0" smtClean="0">
                <a:solidFill>
                  <a:srgbClr val="FF0000"/>
                </a:solidFill>
              </a:rPr>
              <a:t> D </a:t>
            </a:r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 C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 smtClean="0">
                <a:solidFill>
                  <a:srgbClr val="FF0000"/>
                </a:solidFill>
              </a:rPr>
              <a:t> A 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SC</a:t>
            </a:r>
            <a:r>
              <a:rPr lang="en-US" dirty="0" smtClean="0"/>
              <a:t> </a:t>
            </a:r>
            <a:r>
              <a:rPr lang="en-US" dirty="0" err="1" smtClean="0"/>
              <a:t>wrt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 &lt; v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 &lt; v</a:t>
            </a:r>
            <a:r>
              <a:rPr lang="en-US" baseline="-25000" dirty="0" smtClean="0">
                <a:solidFill>
                  <a:schemeClr val="accent1"/>
                </a:solidFill>
              </a:rPr>
              <a:t>3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SP</a:t>
            </a:r>
            <a:r>
              <a:rPr lang="en-US" dirty="0" smtClean="0"/>
              <a:t> </a:t>
            </a:r>
            <a:r>
              <a:rPr lang="en-US" dirty="0" err="1" smtClean="0"/>
              <a:t>wrt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</a:rPr>
              <a:t> &lt; B &lt; C &lt; D &lt; E &lt; F</a:t>
            </a:r>
          </a:p>
          <a:p>
            <a:r>
              <a:rPr lang="en-US" dirty="0" smtClean="0"/>
              <a:t>Not 1-Euclidean: </a:t>
            </a:r>
          </a:p>
          <a:p>
            <a:pPr lvl="1"/>
            <a:r>
              <a:rPr lang="en-US" dirty="0" smtClean="0"/>
              <a:t>(x(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 smtClean="0"/>
              <a:t>) + x(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))/2 &lt; x(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/>
              <a:t>) &lt; (x(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 smtClean="0"/>
              <a:t>) + x(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))/2 </a:t>
            </a:r>
          </a:p>
          <a:p>
            <a:pPr lvl="1"/>
            <a:r>
              <a:rPr lang="en-US" dirty="0"/>
              <a:t>(</a:t>
            </a:r>
            <a:r>
              <a:rPr lang="en-US" dirty="0" smtClean="0"/>
              <a:t>x(</a:t>
            </a:r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dirty="0" smtClean="0"/>
              <a:t>) + x(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))/</a:t>
            </a:r>
            <a:r>
              <a:rPr lang="en-US" dirty="0"/>
              <a:t>2 &lt; </a:t>
            </a:r>
            <a:r>
              <a:rPr lang="en-US" dirty="0" smtClean="0"/>
              <a:t>x(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/>
              <a:t>) </a:t>
            </a:r>
            <a:r>
              <a:rPr lang="en-US" dirty="0"/>
              <a:t>&lt; (</a:t>
            </a:r>
            <a:r>
              <a:rPr lang="en-US" dirty="0" smtClean="0"/>
              <a:t>x(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 smtClean="0"/>
              <a:t>) + x(</a:t>
            </a:r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))/</a:t>
            </a:r>
            <a:r>
              <a:rPr lang="en-US" dirty="0"/>
              <a:t>2 </a:t>
            </a:r>
            <a:endParaRPr lang="en-US" dirty="0" smtClean="0"/>
          </a:p>
          <a:p>
            <a:pPr lvl="1"/>
            <a:r>
              <a:rPr lang="en-US" dirty="0"/>
              <a:t>(</a:t>
            </a:r>
            <a:r>
              <a:rPr lang="en-US" dirty="0" smtClean="0"/>
              <a:t>x(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 smtClean="0"/>
              <a:t>) + x(</a:t>
            </a:r>
            <a:r>
              <a:rPr lang="en-US" dirty="0" smtClean="0">
                <a:solidFill>
                  <a:srgbClr val="FF0000"/>
                </a:solidFill>
              </a:rPr>
              <a:t>F</a:t>
            </a:r>
            <a:r>
              <a:rPr lang="en-US" dirty="0" smtClean="0"/>
              <a:t>))/</a:t>
            </a:r>
            <a:r>
              <a:rPr lang="en-US" dirty="0"/>
              <a:t>2 &lt; </a:t>
            </a:r>
            <a:r>
              <a:rPr lang="en-US" dirty="0" smtClean="0"/>
              <a:t>x(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3</a:t>
            </a:r>
            <a:r>
              <a:rPr lang="en-US" dirty="0" smtClean="0"/>
              <a:t>) </a:t>
            </a:r>
            <a:r>
              <a:rPr lang="en-US" dirty="0"/>
              <a:t>&lt; (</a:t>
            </a:r>
            <a:r>
              <a:rPr lang="en-US" dirty="0" smtClean="0"/>
              <a:t>x(</a:t>
            </a:r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dirty="0" smtClean="0"/>
              <a:t>) + x(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))/</a:t>
            </a:r>
            <a:r>
              <a:rPr lang="en-US" dirty="0"/>
              <a:t>2 </a:t>
            </a:r>
          </a:p>
          <a:p>
            <a:pPr lvl="1"/>
            <a:endParaRPr lang="en-US" dirty="0" smtClean="0"/>
          </a:p>
        </p:txBody>
      </p:sp>
      <p:grpSp>
        <p:nvGrpSpPr>
          <p:cNvPr id="20" name="Group 19"/>
          <p:cNvGrpSpPr/>
          <p:nvPr/>
        </p:nvGrpSpPr>
        <p:grpSpPr>
          <a:xfrm>
            <a:off x="3563888" y="2988000"/>
            <a:ext cx="5328592" cy="684645"/>
            <a:chOff x="3563888" y="2988000"/>
            <a:chExt cx="5328592" cy="684645"/>
          </a:xfrm>
        </p:grpSpPr>
        <p:grpSp>
          <p:nvGrpSpPr>
            <p:cNvPr id="4" name="Group 3"/>
            <p:cNvGrpSpPr/>
            <p:nvPr/>
          </p:nvGrpSpPr>
          <p:grpSpPr>
            <a:xfrm>
              <a:off x="3563888" y="2988000"/>
              <a:ext cx="5328592" cy="671488"/>
              <a:chOff x="960022" y="6186512"/>
              <a:chExt cx="5328592" cy="671488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960022" y="6334780"/>
                <a:ext cx="5328592" cy="0"/>
              </a:xfrm>
              <a:prstGeom prst="line">
                <a:avLst/>
              </a:prstGeom>
              <a:ln w="38100">
                <a:solidFill>
                  <a:schemeClr val="accent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Oval 5"/>
              <p:cNvSpPr/>
              <p:nvPr/>
            </p:nvSpPr>
            <p:spPr>
              <a:xfrm>
                <a:off x="1763688" y="6186512"/>
                <a:ext cx="266328" cy="266328"/>
              </a:xfrm>
              <a:prstGeom prst="ellipse">
                <a:avLst/>
              </a:prstGeom>
              <a:solidFill>
                <a:srgbClr val="FF0000"/>
              </a:solidFill>
              <a:ln w="38100">
                <a:noFill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419872" y="6186512"/>
                <a:ext cx="266328" cy="266328"/>
              </a:xfrm>
              <a:prstGeom prst="ellipse">
                <a:avLst/>
              </a:prstGeom>
              <a:solidFill>
                <a:srgbClr val="FF0000"/>
              </a:solidFill>
              <a:ln w="38100">
                <a:noFill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2483768" y="6186512"/>
                <a:ext cx="266328" cy="266328"/>
              </a:xfrm>
              <a:prstGeom prst="ellipse">
                <a:avLst/>
              </a:prstGeom>
              <a:solidFill>
                <a:srgbClr val="FF0000"/>
              </a:solidFill>
              <a:ln w="38100">
                <a:noFill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4063360" y="6186512"/>
                <a:ext cx="266328" cy="266328"/>
              </a:xfrm>
              <a:prstGeom prst="ellipse">
                <a:avLst/>
              </a:prstGeom>
              <a:solidFill>
                <a:srgbClr val="FF0000"/>
              </a:solidFill>
              <a:ln w="38100">
                <a:noFill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995936" y="6334780"/>
                <a:ext cx="40588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FF0000"/>
                    </a:solidFill>
                  </a:rPr>
                  <a:t>D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1691680" y="6334780"/>
                <a:ext cx="39305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>
                    <a:solidFill>
                      <a:srgbClr val="FF0000"/>
                    </a:solidFill>
                  </a:rPr>
                  <a:t>A</a:t>
                </a:r>
                <a:endParaRPr lang="en-US" sz="2800" dirty="0" smtClean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3347864" y="6334780"/>
                <a:ext cx="37542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FF0000"/>
                    </a:solidFill>
                  </a:rPr>
                  <a:t>C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411760" y="6334780"/>
                <a:ext cx="38023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solidFill>
                      <a:srgbClr val="FF0000"/>
                    </a:solidFill>
                  </a:rPr>
                  <a:t>B</a:t>
                </a:r>
              </a:p>
            </p:txBody>
          </p:sp>
        </p:grpSp>
        <p:sp>
          <p:nvSpPr>
            <p:cNvPr id="16" name="Oval 15"/>
            <p:cNvSpPr/>
            <p:nvPr/>
          </p:nvSpPr>
          <p:spPr>
            <a:xfrm>
              <a:off x="7313621" y="2988000"/>
              <a:ext cx="266328" cy="266328"/>
            </a:xfrm>
            <a:prstGeom prst="ellipse">
              <a:avLst/>
            </a:prstGeom>
            <a:solidFill>
              <a:srgbClr val="FF000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8172400" y="2988000"/>
              <a:ext cx="266328" cy="266328"/>
            </a:xfrm>
            <a:prstGeom prst="ellipse">
              <a:avLst/>
            </a:prstGeom>
            <a:solidFill>
              <a:srgbClr val="FF0000"/>
            </a:solidFill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263081" y="3136268"/>
              <a:ext cx="35939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E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121860" y="3149425"/>
              <a:ext cx="34977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F</a:t>
              </a:r>
              <a:endParaRPr lang="en-US" sz="2800" dirty="0" smtClean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6969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Example (Rankings): </a:t>
            </a:r>
            <a:r>
              <a:rPr lang="en-GB" dirty="0" err="1" smtClean="0">
                <a:solidFill>
                  <a:schemeClr val="tx2"/>
                </a:solidFill>
              </a:rPr>
              <a:t>Kemeny</a:t>
            </a:r>
            <a:r>
              <a:rPr lang="en-GB" dirty="0" smtClean="0">
                <a:solidFill>
                  <a:schemeClr val="tx2"/>
                </a:solidFill>
              </a:rPr>
              <a:t> Rule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1481039"/>
            <a:ext cx="8712968" cy="4997152"/>
          </a:xfrm>
        </p:spPr>
        <p:txBody>
          <a:bodyPr>
            <a:normAutofit/>
          </a:bodyPr>
          <a:lstStyle/>
          <a:p>
            <a:r>
              <a:rPr lang="en-US" u="sng" dirty="0" smtClean="0"/>
              <a:t>Swap distance between votes</a:t>
            </a:r>
            <a:r>
              <a:rPr lang="en-US" dirty="0" smtClean="0"/>
              <a:t>:</a:t>
            </a:r>
          </a:p>
          <a:p>
            <a:pPr marL="457200" lvl="1" indent="0">
              <a:buNone/>
            </a:pPr>
            <a:r>
              <a:rPr lang="en-US" dirty="0" smtClean="0"/>
              <a:t>D</a:t>
            </a:r>
            <a:r>
              <a:rPr lang="en-US" baseline="-25000" dirty="0" smtClean="0"/>
              <a:t>swap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1"/>
                </a:solidFill>
              </a:rPr>
              <a:t>x</a:t>
            </a:r>
            <a:r>
              <a:rPr lang="en-US" dirty="0"/>
              <a:t>, </a:t>
            </a:r>
            <a:r>
              <a:rPr lang="en-US" dirty="0">
                <a:solidFill>
                  <a:schemeClr val="accent1"/>
                </a:solidFill>
              </a:rPr>
              <a:t>y</a:t>
            </a:r>
            <a:r>
              <a:rPr lang="en-US" dirty="0"/>
              <a:t>):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|{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</a:rPr>
              <a:t>A, B)</a:t>
            </a:r>
            <a:r>
              <a:rPr lang="en-US" dirty="0"/>
              <a:t>: </a:t>
            </a:r>
            <a:r>
              <a:rPr lang="en-US" dirty="0">
                <a:solidFill>
                  <a:schemeClr val="accent1"/>
                </a:solidFill>
              </a:rPr>
              <a:t>x</a:t>
            </a:r>
            <a:r>
              <a:rPr lang="en-US" dirty="0"/>
              <a:t> prefers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/>
              <a:t> to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  </a:t>
            </a:r>
            <a:r>
              <a:rPr lang="en-US" dirty="0" smtClean="0">
                <a:solidFill>
                  <a:schemeClr val="accent1"/>
                </a:solidFill>
              </a:rPr>
              <a:t>y</a:t>
            </a:r>
            <a:r>
              <a:rPr lang="en-US" dirty="0" smtClean="0"/>
              <a:t> </a:t>
            </a:r>
            <a:r>
              <a:rPr lang="en-US" dirty="0"/>
              <a:t>prefers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/>
              <a:t> to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 smtClean="0"/>
              <a:t>}|</a:t>
            </a:r>
          </a:p>
          <a:p>
            <a:r>
              <a:rPr lang="en-US" dirty="0" err="1" smtClean="0"/>
              <a:t>Kemeny</a:t>
            </a:r>
            <a:r>
              <a:rPr lang="en-US" dirty="0" smtClean="0"/>
              <a:t> rule: pick </a:t>
            </a:r>
            <a:br>
              <a:rPr lang="en-US" dirty="0" smtClean="0"/>
            </a:br>
            <a:r>
              <a:rPr lang="en-US" dirty="0" smtClean="0"/>
              <a:t>a ranking that</a:t>
            </a:r>
            <a:br>
              <a:rPr lang="en-US" dirty="0" smtClean="0"/>
            </a:br>
            <a:r>
              <a:rPr lang="en-US" dirty="0" smtClean="0"/>
              <a:t>minimizes the sum of</a:t>
            </a:r>
            <a:br>
              <a:rPr lang="en-US" dirty="0" smtClean="0"/>
            </a:br>
            <a:r>
              <a:rPr lang="en-US" dirty="0" smtClean="0"/>
              <a:t>swap distances </a:t>
            </a:r>
            <a:br>
              <a:rPr lang="en-US" dirty="0" smtClean="0"/>
            </a:br>
            <a:r>
              <a:rPr lang="en-US" dirty="0" smtClean="0"/>
              <a:t>to votes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4572000" y="3979615"/>
            <a:ext cx="288032" cy="1631216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</a:rPr>
              <a:t>ABCDE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44108" y="3979615"/>
            <a:ext cx="288032" cy="1631216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</a:rPr>
              <a:t>CADBE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64734" y="3979615"/>
            <a:ext cx="288032" cy="1631216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</a:rPr>
              <a:t>BCAED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36842" y="3979615"/>
            <a:ext cx="288032" cy="1631216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</a:rPr>
              <a:t>DECBA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54944" y="3979615"/>
            <a:ext cx="288032" cy="1631216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</a:rPr>
              <a:t>EBCAD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4716016" y="1844824"/>
            <a:ext cx="3782944" cy="2134791"/>
            <a:chOff x="4716016" y="1844824"/>
            <a:chExt cx="3782944" cy="2134791"/>
          </a:xfrm>
        </p:grpSpPr>
        <p:sp>
          <p:nvSpPr>
            <p:cNvPr id="11" name="TextBox 10"/>
            <p:cNvSpPr txBox="1"/>
            <p:nvPr/>
          </p:nvSpPr>
          <p:spPr>
            <a:xfrm>
              <a:off x="6464734" y="1844824"/>
              <a:ext cx="360040" cy="1631216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2000" dirty="0">
                <a:solidFill>
                  <a:srgbClr val="FF0000"/>
                </a:solidFill>
              </a:endParaRPr>
            </a:p>
            <a:p>
              <a:endParaRPr lang="en-US" sz="2000" dirty="0">
                <a:solidFill>
                  <a:srgbClr val="FF0000"/>
                </a:solidFill>
              </a:endParaRPr>
            </a:p>
            <a:p>
              <a:r>
                <a:rPr lang="en-US" sz="2000" dirty="0" smtClean="0">
                  <a:solidFill>
                    <a:srgbClr val="FF0000"/>
                  </a:solidFill>
                </a:rPr>
                <a:t>?</a:t>
              </a:r>
            </a:p>
            <a:p>
              <a:endParaRPr lang="en-US" sz="2000" dirty="0" smtClean="0">
                <a:solidFill>
                  <a:srgbClr val="FF0000"/>
                </a:solidFill>
              </a:endParaRPr>
            </a:p>
            <a:p>
              <a:endParaRPr lang="en-US" sz="2000" dirty="0">
                <a:solidFill>
                  <a:srgbClr val="FF0000"/>
                </a:solidFill>
              </a:endParaRPr>
            </a:p>
          </p:txBody>
        </p:sp>
        <p:cxnSp>
          <p:nvCxnSpPr>
            <p:cNvPr id="18" name="Straight Arrow Connector 17"/>
            <p:cNvCxnSpPr>
              <a:stCxn id="12" idx="0"/>
              <a:endCxn id="11" idx="1"/>
            </p:cNvCxnSpPr>
            <p:nvPr/>
          </p:nvCxnSpPr>
          <p:spPr>
            <a:xfrm flipV="1">
              <a:off x="4716016" y="2660432"/>
              <a:ext cx="1748718" cy="1319183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11" idx="3"/>
              <a:endCxn id="16" idx="0"/>
            </p:cNvCxnSpPr>
            <p:nvPr/>
          </p:nvCxnSpPr>
          <p:spPr>
            <a:xfrm>
              <a:off x="6824774" y="2660432"/>
              <a:ext cx="1674186" cy="1319183"/>
            </a:xfrm>
            <a:prstGeom prst="straightConnector1">
              <a:avLst/>
            </a:prstGeom>
            <a:ln w="38100">
              <a:solidFill>
                <a:schemeClr val="accent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13" idx="0"/>
            </p:cNvCxnSpPr>
            <p:nvPr/>
          </p:nvCxnSpPr>
          <p:spPr>
            <a:xfrm flipV="1">
              <a:off x="5688124" y="3185599"/>
              <a:ext cx="776610" cy="794016"/>
            </a:xfrm>
            <a:prstGeom prst="line">
              <a:avLst/>
            </a:prstGeom>
            <a:ln w="38100">
              <a:solidFill>
                <a:schemeClr val="accent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15" idx="0"/>
            </p:cNvCxnSpPr>
            <p:nvPr/>
          </p:nvCxnSpPr>
          <p:spPr>
            <a:xfrm flipH="1" flipV="1">
              <a:off x="6832513" y="3185599"/>
              <a:ext cx="748345" cy="794016"/>
            </a:xfrm>
            <a:prstGeom prst="line">
              <a:avLst/>
            </a:prstGeom>
            <a:ln w="38100">
              <a:solidFill>
                <a:schemeClr val="accent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endCxn id="11" idx="2"/>
            </p:cNvCxnSpPr>
            <p:nvPr/>
          </p:nvCxnSpPr>
          <p:spPr>
            <a:xfrm flipV="1">
              <a:off x="6644754" y="3476040"/>
              <a:ext cx="0" cy="475343"/>
            </a:xfrm>
            <a:prstGeom prst="line">
              <a:avLst/>
            </a:prstGeom>
            <a:ln w="38100">
              <a:solidFill>
                <a:schemeClr val="accent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54726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827584" y="1988840"/>
            <a:ext cx="5040560" cy="3744416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203848" y="1988840"/>
            <a:ext cx="5040560" cy="3744416"/>
          </a:xfrm>
          <a:prstGeom prst="ellipse">
            <a:avLst/>
          </a:prstGeom>
          <a:solidFill>
            <a:srgbClr val="FF0000">
              <a:alpha val="20000"/>
            </a:srgbClr>
          </a:solidFill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91680" y="3573016"/>
            <a:ext cx="9361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</a:rPr>
              <a:t>SP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8224" y="3645024"/>
            <a:ext cx="9361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SC</a:t>
            </a:r>
          </a:p>
        </p:txBody>
      </p:sp>
      <p:sp>
        <p:nvSpPr>
          <p:cNvPr id="8" name="Oval 7"/>
          <p:cNvSpPr/>
          <p:nvPr/>
        </p:nvSpPr>
        <p:spPr>
          <a:xfrm>
            <a:off x="1763688" y="4581128"/>
            <a:ext cx="338336" cy="338336"/>
          </a:xfrm>
          <a:prstGeom prst="ellipse">
            <a:avLst/>
          </a:prstGeom>
          <a:solidFill>
            <a:schemeClr val="tx1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164288" y="2996952"/>
            <a:ext cx="338336" cy="338336"/>
          </a:xfrm>
          <a:prstGeom prst="ellipse">
            <a:avLst/>
          </a:prstGeom>
          <a:solidFill>
            <a:schemeClr val="tx1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635896" y="3284984"/>
            <a:ext cx="1944216" cy="1274440"/>
          </a:xfrm>
          <a:prstGeom prst="ellipse">
            <a:avLst/>
          </a:prstGeom>
          <a:solidFill>
            <a:srgbClr val="92D050">
              <a:alpha val="69000"/>
            </a:srgbClr>
          </a:solidFill>
          <a:ln w="38100">
            <a:solidFill>
              <a:srgbClr val="00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923928" y="3501008"/>
            <a:ext cx="1584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006600"/>
                </a:solidFill>
              </a:rPr>
              <a:t>1-Euc</a:t>
            </a:r>
          </a:p>
        </p:txBody>
      </p:sp>
    </p:spTree>
    <p:extLst>
      <p:ext uri="{BB962C8B-B14F-4D97-AF65-F5344CB8AC3E}">
        <p14:creationId xmlns:p14="http://schemas.microsoft.com/office/powerpoint/2010/main" val="225457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Preferences SP on Trees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Definition</a:t>
            </a:r>
            <a:r>
              <a:rPr lang="en-US" dirty="0" smtClean="0"/>
              <a:t>: a profile over a candidate set </a:t>
            </a:r>
            <a:r>
              <a:rPr lang="en-US" dirty="0" smtClean="0">
                <a:solidFill>
                  <a:srgbClr val="FF0000"/>
                </a:solidFill>
                <a:latin typeface="Brush Script MT" panose="03060802040406070304" pitchFamily="66" charset="0"/>
              </a:rPr>
              <a:t>C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chemeClr val="accent1"/>
                </a:solidFill>
              </a:rPr>
              <a:t>SP on a tree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</a:t>
            </a:r>
            <a:r>
              <a:rPr lang="en-US" dirty="0"/>
              <a:t> </a:t>
            </a:r>
            <a:r>
              <a:rPr lang="en-US" dirty="0" smtClean="0"/>
              <a:t>if there is a mapping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  <a:latin typeface="Symbol" pitchFamily="18" charset="2"/>
              </a:rPr>
              <a:t>r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  <a:r>
              <a:rPr lang="en-US" dirty="0" smtClean="0">
                <a:solidFill>
                  <a:srgbClr val="FF0000"/>
                </a:solidFill>
                <a:latin typeface="Brush Script MT" panose="03060802040406070304" pitchFamily="66" charset="0"/>
              </a:rPr>
              <a:t>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 V(T)</a:t>
            </a:r>
            <a:r>
              <a:rPr lang="en-US" dirty="0" smtClean="0">
                <a:sym typeface="Symbol"/>
              </a:rPr>
              <a:t> such that for every voter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v</a:t>
            </a:r>
            <a:r>
              <a:rPr lang="en-US" dirty="0" smtClean="0">
                <a:sym typeface="Symbol"/>
              </a:rPr>
              <a:t> </a:t>
            </a:r>
            <a:r>
              <a:rPr lang="en-US" dirty="0">
                <a:sym typeface="Symbol"/>
              </a:rPr>
              <a:t/>
            </a:r>
            <a:br>
              <a:rPr lang="en-US" dirty="0">
                <a:sym typeface="Symbol"/>
              </a:rPr>
            </a:br>
            <a:r>
              <a:rPr lang="en-US" dirty="0" smtClean="0">
                <a:sym typeface="Symbol"/>
              </a:rPr>
              <a:t>his preferences are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SP</a:t>
            </a:r>
            <a:r>
              <a:rPr lang="en-US" dirty="0" smtClean="0">
                <a:sym typeface="Symbol"/>
              </a:rPr>
              <a:t> on every path in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T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051720" y="5589240"/>
            <a:ext cx="2376264" cy="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59632" y="4941168"/>
            <a:ext cx="792088" cy="648072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403648" y="5589240"/>
            <a:ext cx="648072" cy="36004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71600" y="5589240"/>
            <a:ext cx="432048" cy="36004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11560" y="5589240"/>
            <a:ext cx="360040" cy="504056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67544" y="5013176"/>
            <a:ext cx="504056" cy="576064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131840" y="4941168"/>
            <a:ext cx="72008" cy="648072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427984" y="5085184"/>
            <a:ext cx="936104" cy="504056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427984" y="4797152"/>
            <a:ext cx="72008" cy="79208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427984" y="5589240"/>
            <a:ext cx="2088232" cy="43204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444208" y="5229200"/>
            <a:ext cx="72008" cy="79208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6516216" y="5445224"/>
            <a:ext cx="1224136" cy="576064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364088" y="4725144"/>
            <a:ext cx="0" cy="36004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740352" y="5445224"/>
            <a:ext cx="720080" cy="864096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1331640" y="5877272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444208" y="5949280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3131840" y="5517232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866384" y="5682666"/>
            <a:ext cx="393056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A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254541" y="5706017"/>
            <a:ext cx="380232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B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59832" y="5733256"/>
            <a:ext cx="375424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C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5306331" y="4610547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162472" y="4826571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056384" y="4812349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17240" y="4916016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874441" y="5521020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954559" y="5509517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15257" y="6006063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402832" y="4709844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360655" y="5505867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277780" y="5008675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6351830" y="5142892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659216" y="5348064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8379296" y="6200943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3032472" y="4278277"/>
            <a:ext cx="405880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D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67084" y="4375363"/>
            <a:ext cx="359394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500651" y="4186544"/>
            <a:ext cx="349776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113586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Making Sense of the Definition</a:t>
            </a:r>
            <a:endParaRPr lang="en-US" dirty="0">
              <a:solidFill>
                <a:schemeClr val="tx2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051720" y="5589240"/>
            <a:ext cx="2376264" cy="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59632" y="4941168"/>
            <a:ext cx="792088" cy="648072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403648" y="5589240"/>
            <a:ext cx="648072" cy="36004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71600" y="5589240"/>
            <a:ext cx="432048" cy="36004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11560" y="5589240"/>
            <a:ext cx="360040" cy="504056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67544" y="5013176"/>
            <a:ext cx="504056" cy="576064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131840" y="4941168"/>
            <a:ext cx="72008" cy="648072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427984" y="5085184"/>
            <a:ext cx="936104" cy="504056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427984" y="4797152"/>
            <a:ext cx="72008" cy="79208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427984" y="5589240"/>
            <a:ext cx="2088232" cy="43204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444208" y="5229200"/>
            <a:ext cx="72008" cy="79208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6516216" y="5445224"/>
            <a:ext cx="1224136" cy="576064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364088" y="4725144"/>
            <a:ext cx="0" cy="36004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740352" y="5445224"/>
            <a:ext cx="720080" cy="864096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1331640" y="5877272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444208" y="5949280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3131840" y="5517232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866384" y="5682666"/>
            <a:ext cx="393056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A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254541" y="5706017"/>
            <a:ext cx="380232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B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59832" y="5733256"/>
            <a:ext cx="375424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C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5306331" y="4610547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162472" y="4826571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056384" y="4812349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17240" y="4916016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874441" y="5521020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954559" y="5509517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15257" y="6006063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402832" y="4709844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360655" y="5505867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277780" y="5008675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6351830" y="5142892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659216" y="5348064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8379296" y="6200943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3032472" y="4278277"/>
            <a:ext cx="405880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D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67084" y="4375363"/>
            <a:ext cx="359394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500651" y="4186544"/>
            <a:ext cx="349776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F</a:t>
            </a:r>
          </a:p>
        </p:txBody>
      </p:sp>
      <p:sp>
        <p:nvSpPr>
          <p:cNvPr id="50" name="Content Placeholder 2"/>
          <p:cNvSpPr>
            <a:spLocks noGrp="1"/>
          </p:cNvSpPr>
          <p:nvPr>
            <p:ph idx="1"/>
          </p:nvPr>
        </p:nvSpPr>
        <p:spPr>
          <a:xfrm>
            <a:off x="251520" y="1546458"/>
            <a:ext cx="8568952" cy="2761836"/>
          </a:xfrm>
        </p:spPr>
        <p:txBody>
          <a:bodyPr>
            <a:normAutofit fontScale="92500" lnSpcReduction="10000"/>
          </a:bodyPr>
          <a:lstStyle/>
          <a:p>
            <a:r>
              <a:rPr lang="en-US" u="sng" dirty="0" smtClean="0"/>
              <a:t>Definition</a:t>
            </a:r>
            <a:r>
              <a:rPr lang="en-US" dirty="0" smtClean="0"/>
              <a:t>: a profile is </a:t>
            </a:r>
            <a:r>
              <a:rPr lang="en-US" dirty="0" smtClean="0">
                <a:solidFill>
                  <a:schemeClr val="accent1"/>
                </a:solidFill>
              </a:rPr>
              <a:t>SP on a tree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</a:t>
            </a:r>
            <a:r>
              <a:rPr lang="en-US" dirty="0"/>
              <a:t> </a:t>
            </a:r>
            <a:r>
              <a:rPr lang="en-US" dirty="0" smtClean="0"/>
              <a:t>if </a:t>
            </a:r>
            <a:r>
              <a:rPr lang="en-US" dirty="0" smtClean="0">
                <a:sym typeface="Symbol"/>
              </a:rPr>
              <a:t>for every voter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v</a:t>
            </a:r>
            <a:r>
              <a:rPr lang="en-US" dirty="0" smtClean="0">
                <a:sym typeface="Symbol"/>
              </a:rPr>
              <a:t> his preferences are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SP</a:t>
            </a:r>
            <a:r>
              <a:rPr lang="en-US" dirty="0" smtClean="0">
                <a:sym typeface="Symbol"/>
              </a:rPr>
              <a:t> on every path in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T</a:t>
            </a:r>
          </a:p>
          <a:p>
            <a:r>
              <a:rPr lang="en-US" dirty="0" smtClean="0">
                <a:sym typeface="Symbol"/>
              </a:rPr>
              <a:t>Equivalently, 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  <a:sym typeface="Symbol"/>
              </a:rPr>
              <a:t>v</a:t>
            </a:r>
            <a:r>
              <a:rPr lang="en-US" dirty="0" smtClean="0">
                <a:sym typeface="Symbol"/>
              </a:rPr>
              <a:t>’s preferences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decline along every branch</a:t>
            </a:r>
            <a:r>
              <a:rPr lang="en-US" dirty="0" smtClean="0">
                <a:sym typeface="Symbol"/>
              </a:rPr>
              <a:t> from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top(v)</a:t>
            </a:r>
          </a:p>
          <a:p>
            <a:pPr lvl="1"/>
            <a:r>
              <a:rPr lang="en-US" dirty="0" smtClean="0">
                <a:sym typeface="Symbol"/>
              </a:rPr>
              <a:t>no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valleys</a:t>
            </a:r>
          </a:p>
          <a:p>
            <a:pPr lvl="1"/>
            <a:r>
              <a:rPr lang="en-US" dirty="0" smtClean="0">
                <a:sym typeface="Symbol"/>
              </a:rPr>
              <a:t>for each 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k</a:t>
            </a:r>
            <a:r>
              <a:rPr lang="en-US" dirty="0" smtClean="0">
                <a:sym typeface="Symbol"/>
              </a:rPr>
              <a:t>,  top-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k</a:t>
            </a:r>
            <a:r>
              <a:rPr lang="en-US" dirty="0" smtClean="0">
                <a:sym typeface="Symbol"/>
              </a:rPr>
              <a:t> segment of each vote forms a </a:t>
            </a:r>
            <a:r>
              <a:rPr lang="en-US" dirty="0" smtClean="0">
                <a:solidFill>
                  <a:schemeClr val="accent1"/>
                </a:solidFill>
                <a:sym typeface="Symbol"/>
              </a:rPr>
              <a:t>subtree</a:t>
            </a:r>
            <a:r>
              <a:rPr lang="en-US" dirty="0" smtClean="0">
                <a:sym typeface="Symbol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553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Preferences SP on Trees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80060"/>
          </a:xfrm>
        </p:spPr>
        <p:txBody>
          <a:bodyPr>
            <a:normAutofit fontScale="92500" lnSpcReduction="10000"/>
          </a:bodyPr>
          <a:lstStyle/>
          <a:p>
            <a:r>
              <a:rPr lang="en-GB" u="sng" dirty="0"/>
              <a:t>Claim</a:t>
            </a:r>
            <a:r>
              <a:rPr lang="en-GB" dirty="0"/>
              <a:t>: if voters’ preferences are SP on a tree, then there is a </a:t>
            </a:r>
            <a:r>
              <a:rPr lang="en-GB" dirty="0" smtClean="0">
                <a:solidFill>
                  <a:schemeClr val="accent1"/>
                </a:solidFill>
              </a:rPr>
              <a:t>(weak) Condorcet </a:t>
            </a:r>
            <a:r>
              <a:rPr lang="en-GB" dirty="0">
                <a:solidFill>
                  <a:schemeClr val="accent1"/>
                </a:solidFill>
              </a:rPr>
              <a:t>winner</a:t>
            </a:r>
          </a:p>
          <a:p>
            <a:r>
              <a:rPr lang="en-GB" dirty="0" smtClean="0"/>
              <a:t>Proof: </a:t>
            </a:r>
          </a:p>
          <a:p>
            <a:pPr lvl="1"/>
            <a:r>
              <a:rPr lang="en-GB" dirty="0" smtClean="0"/>
              <a:t>direct each edge according to the </a:t>
            </a:r>
            <a:r>
              <a:rPr lang="en-GB" dirty="0" smtClean="0">
                <a:solidFill>
                  <a:schemeClr val="accent1"/>
                </a:solidFill>
              </a:rPr>
              <a:t>majority</a:t>
            </a:r>
            <a:r>
              <a:rPr lang="en-GB" dirty="0" smtClean="0"/>
              <a:t> opinion (from </a:t>
            </a:r>
            <a:r>
              <a:rPr lang="en-GB" dirty="0" smtClean="0">
                <a:solidFill>
                  <a:srgbClr val="FF0000"/>
                </a:solidFill>
              </a:rPr>
              <a:t>winner</a:t>
            </a:r>
            <a:r>
              <a:rPr lang="en-GB" dirty="0" smtClean="0"/>
              <a:t> to </a:t>
            </a:r>
            <a:r>
              <a:rPr lang="en-GB" dirty="0" smtClean="0">
                <a:solidFill>
                  <a:schemeClr val="accent1"/>
                </a:solidFill>
              </a:rPr>
              <a:t>loser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consider </a:t>
            </a:r>
            <a:r>
              <a:rPr lang="en-GB"/>
              <a:t>a</a:t>
            </a:r>
            <a:r>
              <a:rPr lang="en-GB" smtClean="0"/>
              <a:t> </a:t>
            </a:r>
            <a:r>
              <a:rPr lang="en-GB" smtClean="0">
                <a:solidFill>
                  <a:srgbClr val="FF0000"/>
                </a:solidFill>
              </a:rPr>
              <a:t>(weak) source</a:t>
            </a:r>
            <a:r>
              <a:rPr lang="en-GB" smtClean="0"/>
              <a:t> </a:t>
            </a:r>
            <a:r>
              <a:rPr lang="en-GB" dirty="0" smtClean="0"/>
              <a:t>node</a:t>
            </a:r>
          </a:p>
          <a:p>
            <a:endParaRPr lang="en-GB" dirty="0" smtClean="0"/>
          </a:p>
        </p:txBody>
      </p:sp>
      <p:cxnSp>
        <p:nvCxnSpPr>
          <p:cNvPr id="5" name="Straight Connector 4"/>
          <p:cNvCxnSpPr>
            <a:stCxn id="32" idx="6"/>
            <a:endCxn id="36" idx="2"/>
          </p:cNvCxnSpPr>
          <p:nvPr/>
        </p:nvCxnSpPr>
        <p:spPr>
          <a:xfrm>
            <a:off x="2148879" y="5606677"/>
            <a:ext cx="982961" cy="7715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59632" y="4941168"/>
            <a:ext cx="792088" cy="648072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403648" y="5589240"/>
            <a:ext cx="648072" cy="36004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71600" y="5589240"/>
            <a:ext cx="432048" cy="36004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11560" y="5589240"/>
            <a:ext cx="360040" cy="504056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67544" y="5013176"/>
            <a:ext cx="504056" cy="576064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131840" y="4941168"/>
            <a:ext cx="72008" cy="648072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4427984" y="5085184"/>
            <a:ext cx="936104" cy="504056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427984" y="4797152"/>
            <a:ext cx="72008" cy="79208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427984" y="5589240"/>
            <a:ext cx="2088232" cy="43204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444208" y="5229200"/>
            <a:ext cx="72008" cy="792088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6516216" y="5445224"/>
            <a:ext cx="1224136" cy="576064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364088" y="4725144"/>
            <a:ext cx="0" cy="360040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740352" y="5445224"/>
            <a:ext cx="720080" cy="864096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1331640" y="5877272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444208" y="5949280"/>
            <a:ext cx="194320" cy="194320"/>
          </a:xfrm>
          <a:prstGeom prst="ellipse">
            <a:avLst/>
          </a:prstGeom>
          <a:solidFill>
            <a:srgbClr val="FF0000"/>
          </a:solidFill>
          <a:ln w="38100">
            <a:noFill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3131840" y="5517232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866384" y="5682666"/>
            <a:ext cx="393056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A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254541" y="5706017"/>
            <a:ext cx="380232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B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59832" y="5733256"/>
            <a:ext cx="375424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C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5306331" y="4610547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162472" y="4826571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056384" y="4812349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17240" y="4916016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874441" y="5521020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954559" y="5509517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515257" y="6006063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402832" y="4709844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360655" y="5505867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5277780" y="5008675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6351830" y="5142892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7659216" y="5348064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8379296" y="6200943"/>
            <a:ext cx="194320" cy="194320"/>
          </a:xfrm>
          <a:prstGeom prst="ellipse">
            <a:avLst/>
          </a:prstGeom>
          <a:solidFill>
            <a:srgbClr val="FF0000"/>
          </a:solidFill>
          <a:ln w="63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3032472" y="4278277"/>
            <a:ext cx="405880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D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67084" y="4375363"/>
            <a:ext cx="359394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500651" y="4186544"/>
            <a:ext cx="349776" cy="523220"/>
          </a:xfrm>
          <a:prstGeom prst="rect">
            <a:avLst/>
          </a:prstGeom>
          <a:noFill/>
          <a:ln w="127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F</a:t>
            </a:r>
          </a:p>
        </p:txBody>
      </p:sp>
      <p:cxnSp>
        <p:nvCxnSpPr>
          <p:cNvPr id="50" name="Straight Connector 49"/>
          <p:cNvCxnSpPr>
            <a:endCxn id="42" idx="2"/>
          </p:cNvCxnSpPr>
          <p:nvPr/>
        </p:nvCxnSpPr>
        <p:spPr>
          <a:xfrm flipV="1">
            <a:off x="3331946" y="5603027"/>
            <a:ext cx="1028709" cy="11295"/>
          </a:xfrm>
          <a:prstGeom prst="line">
            <a:avLst/>
          </a:prstGeom>
          <a:ln w="3810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endCxn id="36" idx="2"/>
          </p:cNvCxnSpPr>
          <p:nvPr/>
        </p:nvCxnSpPr>
        <p:spPr>
          <a:xfrm flipV="1">
            <a:off x="2157834" y="5614392"/>
            <a:ext cx="974006" cy="5869"/>
          </a:xfrm>
          <a:prstGeom prst="line">
            <a:avLst/>
          </a:prstGeom>
          <a:ln w="38100">
            <a:solidFill>
              <a:schemeClr val="accent1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8532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Preferences SP on Trees: Special Cases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Tree = line</a:t>
            </a:r>
          </a:p>
          <a:p>
            <a:pPr lvl="1"/>
            <a:r>
              <a:rPr lang="en-GB" dirty="0" smtClean="0"/>
              <a:t>recover the usual definition of SP</a:t>
            </a:r>
          </a:p>
          <a:p>
            <a:r>
              <a:rPr lang="en-GB" dirty="0" smtClean="0"/>
              <a:t>Tree = star</a:t>
            </a:r>
          </a:p>
          <a:p>
            <a:pPr lvl="1"/>
            <a:r>
              <a:rPr lang="en-GB" dirty="0" smtClean="0"/>
              <a:t>there exists a special candidate </a:t>
            </a:r>
            <a:r>
              <a:rPr lang="en-GB" dirty="0" smtClean="0">
                <a:solidFill>
                  <a:srgbClr val="FF0000"/>
                </a:solidFill>
              </a:rPr>
              <a:t>C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ranked </a:t>
            </a:r>
            <a:r>
              <a:rPr lang="en-GB" dirty="0" smtClean="0">
                <a:solidFill>
                  <a:schemeClr val="accent1"/>
                </a:solidFill>
              </a:rPr>
              <a:t>first or second</a:t>
            </a:r>
            <a:r>
              <a:rPr lang="en-GB" dirty="0" smtClean="0"/>
              <a:t> by every voter</a:t>
            </a:r>
            <a:endParaRPr lang="en-GB" dirty="0"/>
          </a:p>
        </p:txBody>
      </p:sp>
      <p:grpSp>
        <p:nvGrpSpPr>
          <p:cNvPr id="29" name="Group 28"/>
          <p:cNvGrpSpPr/>
          <p:nvPr/>
        </p:nvGrpSpPr>
        <p:grpSpPr>
          <a:xfrm>
            <a:off x="3131840" y="4581128"/>
            <a:ext cx="2354560" cy="2082668"/>
            <a:chOff x="3131840" y="4581128"/>
            <a:chExt cx="2354560" cy="2082668"/>
          </a:xfrm>
        </p:grpSpPr>
        <p:sp>
          <p:nvSpPr>
            <p:cNvPr id="4" name="Oval 3"/>
            <p:cNvSpPr/>
            <p:nvPr/>
          </p:nvSpPr>
          <p:spPr>
            <a:xfrm>
              <a:off x="4211960" y="5517232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4211960" y="4581128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4211960" y="6469476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3131840" y="5517232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5292080" y="5517232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326160" y="4775448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097760" y="4775448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326160" y="6273597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5101539" y="6273597"/>
              <a:ext cx="194320" cy="194320"/>
            </a:xfrm>
            <a:prstGeom prst="ellipse">
              <a:avLst/>
            </a:prstGeom>
            <a:solidFill>
              <a:srgbClr val="FF0000"/>
            </a:solidFill>
            <a:ln w="635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>
              <a:stCxn id="4" idx="0"/>
              <a:endCxn id="5" idx="4"/>
            </p:cNvCxnSpPr>
            <p:nvPr/>
          </p:nvCxnSpPr>
          <p:spPr>
            <a:xfrm flipV="1">
              <a:off x="4309120" y="4775448"/>
              <a:ext cx="0" cy="741784"/>
            </a:xfrm>
            <a:prstGeom prst="lin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4" idx="7"/>
              <a:endCxn id="10" idx="3"/>
            </p:cNvCxnSpPr>
            <p:nvPr/>
          </p:nvCxnSpPr>
          <p:spPr>
            <a:xfrm flipV="1">
              <a:off x="4377822" y="4941310"/>
              <a:ext cx="748396" cy="604380"/>
            </a:xfrm>
            <a:prstGeom prst="lin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4" idx="6"/>
              <a:endCxn id="8" idx="2"/>
            </p:cNvCxnSpPr>
            <p:nvPr/>
          </p:nvCxnSpPr>
          <p:spPr>
            <a:xfrm>
              <a:off x="4406280" y="5614392"/>
              <a:ext cx="885800" cy="0"/>
            </a:xfrm>
            <a:prstGeom prst="lin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4" idx="5"/>
              <a:endCxn id="12" idx="1"/>
            </p:cNvCxnSpPr>
            <p:nvPr/>
          </p:nvCxnSpPr>
          <p:spPr>
            <a:xfrm>
              <a:off x="4377822" y="5683094"/>
              <a:ext cx="752175" cy="618961"/>
            </a:xfrm>
            <a:prstGeom prst="lin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4" idx="4"/>
              <a:endCxn id="6" idx="0"/>
            </p:cNvCxnSpPr>
            <p:nvPr/>
          </p:nvCxnSpPr>
          <p:spPr>
            <a:xfrm>
              <a:off x="4309120" y="5711552"/>
              <a:ext cx="0" cy="757924"/>
            </a:xfrm>
            <a:prstGeom prst="lin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4" idx="3"/>
              <a:endCxn id="11" idx="7"/>
            </p:cNvCxnSpPr>
            <p:nvPr/>
          </p:nvCxnSpPr>
          <p:spPr>
            <a:xfrm flipH="1">
              <a:off x="3492022" y="5683094"/>
              <a:ext cx="748396" cy="618961"/>
            </a:xfrm>
            <a:prstGeom prst="lin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4" idx="1"/>
              <a:endCxn id="9" idx="5"/>
            </p:cNvCxnSpPr>
            <p:nvPr/>
          </p:nvCxnSpPr>
          <p:spPr>
            <a:xfrm flipH="1" flipV="1">
              <a:off x="3492022" y="4941310"/>
              <a:ext cx="748396" cy="604380"/>
            </a:xfrm>
            <a:prstGeom prst="lin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4" idx="2"/>
              <a:endCxn id="7" idx="6"/>
            </p:cNvCxnSpPr>
            <p:nvPr/>
          </p:nvCxnSpPr>
          <p:spPr>
            <a:xfrm flipH="1">
              <a:off x="3326160" y="5614392"/>
              <a:ext cx="885800" cy="0"/>
            </a:xfrm>
            <a:prstGeom prst="line">
              <a:avLst/>
            </a:prstGeom>
            <a:ln w="38100">
              <a:solidFill>
                <a:schemeClr val="accent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4615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>
                <a:solidFill>
                  <a:schemeClr val="tx2"/>
                </a:solidFill>
              </a:rPr>
              <a:t>Kemeny</a:t>
            </a:r>
            <a:r>
              <a:rPr lang="en-GB" dirty="0" smtClean="0">
                <a:solidFill>
                  <a:schemeClr val="tx2"/>
                </a:solidFill>
              </a:rPr>
              <a:t> Rule, Formally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</a:t>
            </a:r>
            <a:r>
              <a:rPr lang="en-US" baseline="-25000" dirty="0" smtClean="0"/>
              <a:t>swap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1"/>
                </a:solidFill>
              </a:rPr>
              <a:t>x</a:t>
            </a:r>
            <a:r>
              <a:rPr lang="en-US" dirty="0"/>
              <a:t>, </a:t>
            </a:r>
            <a:r>
              <a:rPr lang="en-US" dirty="0">
                <a:solidFill>
                  <a:schemeClr val="accent1"/>
                </a:solidFill>
              </a:rPr>
              <a:t>y</a:t>
            </a:r>
            <a:r>
              <a:rPr lang="en-US" dirty="0"/>
              <a:t>):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|{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</a:rPr>
              <a:t>A, B)</a:t>
            </a:r>
            <a:r>
              <a:rPr lang="en-US" dirty="0"/>
              <a:t>: </a:t>
            </a:r>
            <a:r>
              <a:rPr lang="en-US" dirty="0">
                <a:solidFill>
                  <a:schemeClr val="accent1"/>
                </a:solidFill>
              </a:rPr>
              <a:t>x</a:t>
            </a:r>
            <a:r>
              <a:rPr lang="en-US" dirty="0"/>
              <a:t> prefers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/>
              <a:t> to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/>
              <a:t>, </a:t>
            </a:r>
            <a:r>
              <a:rPr lang="en-US" dirty="0">
                <a:solidFill>
                  <a:schemeClr val="accent1"/>
                </a:solidFill>
              </a:rPr>
              <a:t>y</a:t>
            </a:r>
            <a:r>
              <a:rPr lang="en-US" dirty="0"/>
              <a:t> prefers </a:t>
            </a:r>
            <a:r>
              <a:rPr lang="en-US" dirty="0">
                <a:solidFill>
                  <a:srgbClr val="FF0000"/>
                </a:solidFill>
              </a:rPr>
              <a:t>B</a:t>
            </a:r>
            <a:r>
              <a:rPr lang="en-US" dirty="0"/>
              <a:t> to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 smtClean="0"/>
              <a:t>}|</a:t>
            </a:r>
          </a:p>
          <a:p>
            <a:r>
              <a:rPr lang="en-US" u="sng" dirty="0" err="1" smtClean="0"/>
              <a:t>Kemeny</a:t>
            </a:r>
            <a:r>
              <a:rPr lang="en-US" u="sng" dirty="0" smtClean="0"/>
              <a:t> rule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       given 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1</a:t>
            </a:r>
            <a:r>
              <a:rPr lang="en-US" dirty="0" smtClean="0">
                <a:solidFill>
                  <a:schemeClr val="accent1"/>
                </a:solidFill>
              </a:rPr>
              <a:t>, …., </a:t>
            </a:r>
            <a:r>
              <a:rPr lang="en-US" dirty="0" err="1" smtClean="0">
                <a:solidFill>
                  <a:schemeClr val="accent1"/>
                </a:solidFill>
              </a:rPr>
              <a:t>v</a:t>
            </a:r>
            <a:r>
              <a:rPr lang="en-US" baseline="-25000" dirty="0" err="1" smtClean="0">
                <a:solidFill>
                  <a:schemeClr val="accent1"/>
                </a:solidFill>
              </a:rPr>
              <a:t>n</a:t>
            </a:r>
            <a:r>
              <a:rPr lang="en-US" dirty="0" smtClean="0"/>
              <a:t>, output a </a:t>
            </a:r>
            <a:r>
              <a:rPr lang="en-US" dirty="0" smtClean="0">
                <a:solidFill>
                  <a:schemeClr val="accent1"/>
                </a:solidFill>
              </a:rPr>
              <a:t>ranking</a:t>
            </a:r>
            <a:r>
              <a:rPr lang="en-US" dirty="0" smtClean="0"/>
              <a:t> in</a:t>
            </a:r>
            <a:br>
              <a:rPr lang="en-US" dirty="0" smtClean="0"/>
            </a:br>
            <a:r>
              <a:rPr lang="en-US" dirty="0" smtClean="0"/>
              <a:t>               </a:t>
            </a:r>
            <a:r>
              <a:rPr lang="en-US" dirty="0" err="1" smtClean="0"/>
              <a:t>argmin</a:t>
            </a:r>
            <a:r>
              <a:rPr lang="en-US" baseline="-25000" dirty="0" smtClean="0"/>
              <a:t> </a:t>
            </a:r>
            <a:r>
              <a:rPr lang="en-US" baseline="-25000" dirty="0" smtClean="0">
                <a:solidFill>
                  <a:srgbClr val="FF0000"/>
                </a:solidFill>
              </a:rPr>
              <a:t>r</a:t>
            </a:r>
            <a:r>
              <a:rPr lang="en-US" dirty="0" smtClean="0"/>
              <a:t> </a:t>
            </a:r>
            <a:r>
              <a:rPr lang="en-US" sz="4000" dirty="0" smtClean="0">
                <a:latin typeface="Symbol" panose="05050102010706020507" pitchFamily="18" charset="2"/>
              </a:rPr>
              <a:t>S</a:t>
            </a:r>
            <a:r>
              <a:rPr lang="en-US" baseline="-25000" dirty="0" smtClean="0"/>
              <a:t>i=1, …, n </a:t>
            </a:r>
            <a:r>
              <a:rPr lang="en-US" dirty="0" smtClean="0"/>
              <a:t>D</a:t>
            </a:r>
            <a:r>
              <a:rPr lang="en-US" baseline="-25000" dirty="0" smtClean="0"/>
              <a:t>swap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r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i </a:t>
            </a:r>
            <a:r>
              <a:rPr lang="en-US" dirty="0" smtClean="0"/>
              <a:t>)</a:t>
            </a:r>
          </a:p>
          <a:p>
            <a:r>
              <a:rPr lang="en-US" dirty="0" smtClean="0"/>
              <a:t>Applications:</a:t>
            </a:r>
          </a:p>
          <a:p>
            <a:pPr lvl="1"/>
            <a:r>
              <a:rPr lang="en-US" dirty="0" smtClean="0"/>
              <a:t>finding the “most likely” ranking under </a:t>
            </a:r>
            <a:br>
              <a:rPr lang="en-US" dirty="0" smtClean="0"/>
            </a:br>
            <a:r>
              <a:rPr lang="en-US" dirty="0" smtClean="0"/>
              <a:t>natural noise models</a:t>
            </a:r>
          </a:p>
          <a:p>
            <a:pPr lvl="1"/>
            <a:r>
              <a:rPr lang="en-US" dirty="0" smtClean="0"/>
              <a:t>aggregating </a:t>
            </a:r>
            <a:r>
              <a:rPr lang="en-US" dirty="0" smtClean="0"/>
              <a:t>outputs of </a:t>
            </a:r>
            <a:r>
              <a:rPr lang="en-US" dirty="0" smtClean="0">
                <a:solidFill>
                  <a:schemeClr val="accent1"/>
                </a:solidFill>
              </a:rPr>
              <a:t>search engines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774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Example (Committees): </a:t>
            </a:r>
            <a:br>
              <a:rPr lang="en-GB" dirty="0" smtClean="0">
                <a:solidFill>
                  <a:schemeClr val="tx2"/>
                </a:solidFill>
              </a:rPr>
            </a:br>
            <a:r>
              <a:rPr lang="en-GB" dirty="0" smtClean="0">
                <a:solidFill>
                  <a:schemeClr val="tx2"/>
                </a:solidFill>
              </a:rPr>
              <a:t>Chamberlin-Courant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663" y="4956588"/>
            <a:ext cx="8229600" cy="1728192"/>
          </a:xfrm>
        </p:spPr>
        <p:txBody>
          <a:bodyPr>
            <a:noAutofit/>
          </a:bodyPr>
          <a:lstStyle/>
          <a:p>
            <a:r>
              <a:rPr lang="en-GB" sz="2400" dirty="0" smtClean="0"/>
              <a:t>Egalitarian Chamberlin-Courant score: min{3, 4, 3, 2, 4} = 2</a:t>
            </a:r>
          </a:p>
          <a:p>
            <a:r>
              <a:rPr lang="en-GB" sz="2400" dirty="0" smtClean="0"/>
              <a:t>Utilitarian Chamberlin-Courant score: 3 + 4 + 3 + 2 + 4 </a:t>
            </a:r>
            <a:r>
              <a:rPr lang="en-GB" sz="2400" dirty="0"/>
              <a:t>= </a:t>
            </a:r>
            <a:r>
              <a:rPr lang="en-GB" sz="2400" dirty="0" smtClean="0"/>
              <a:t>16</a:t>
            </a:r>
          </a:p>
          <a:p>
            <a:r>
              <a:rPr lang="en-GB" sz="2400" dirty="0" smtClean="0"/>
              <a:t>Egalitarian/utilitarian Chamberlin-Courant’s rule:  select a committee of size </a:t>
            </a:r>
            <a:r>
              <a:rPr lang="en-GB" sz="2400" dirty="0" smtClean="0">
                <a:solidFill>
                  <a:srgbClr val="FF0000"/>
                </a:solidFill>
              </a:rPr>
              <a:t>k</a:t>
            </a:r>
            <a:r>
              <a:rPr lang="en-GB" sz="2400" dirty="0" smtClean="0"/>
              <a:t> that maximizes the respective score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411760" y="2092021"/>
            <a:ext cx="4104456" cy="2246771"/>
            <a:chOff x="1619672" y="2420886"/>
            <a:chExt cx="4104456" cy="2246771"/>
          </a:xfrm>
        </p:grpSpPr>
        <p:sp>
          <p:nvSpPr>
            <p:cNvPr id="4" name="TextBox 3"/>
            <p:cNvSpPr txBox="1"/>
            <p:nvPr/>
          </p:nvSpPr>
          <p:spPr>
            <a:xfrm>
              <a:off x="1619672" y="2420888"/>
              <a:ext cx="360040" cy="2246769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A</a:t>
              </a:r>
              <a:r>
                <a:rPr lang="en-US" sz="2800" dirty="0" smtClean="0">
                  <a:solidFill>
                    <a:schemeClr val="accent1"/>
                  </a:solidFill>
                </a:rPr>
                <a:t>B</a:t>
              </a:r>
              <a:r>
                <a:rPr lang="en-US" sz="2800" dirty="0" smtClean="0">
                  <a:solidFill>
                    <a:srgbClr val="FF0000"/>
                  </a:solidFill>
                </a:rPr>
                <a:t>C</a:t>
              </a:r>
              <a:r>
                <a:rPr lang="en-US" sz="2800" dirty="0" smtClean="0">
                  <a:solidFill>
                    <a:schemeClr val="accent1"/>
                  </a:solidFill>
                </a:rPr>
                <a:t>D</a:t>
              </a:r>
              <a:r>
                <a:rPr lang="en-US" sz="2800" dirty="0" smtClean="0">
                  <a:solidFill>
                    <a:srgbClr val="FF0000"/>
                  </a:solidFill>
                </a:rPr>
                <a:t> E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555776" y="2420888"/>
              <a:ext cx="360040" cy="2246769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chemeClr val="accent1"/>
                  </a:solidFill>
                </a:rPr>
                <a:t>B</a:t>
              </a:r>
              <a:r>
                <a:rPr lang="en-US" sz="2800" dirty="0" smtClean="0">
                  <a:solidFill>
                    <a:srgbClr val="FF0000"/>
                  </a:solidFill>
                </a:rPr>
                <a:t>C</a:t>
              </a:r>
              <a:r>
                <a:rPr lang="en-US" sz="2800" dirty="0" smtClean="0">
                  <a:solidFill>
                    <a:schemeClr val="accent1"/>
                  </a:solidFill>
                </a:rPr>
                <a:t>D</a:t>
              </a:r>
              <a:r>
                <a:rPr lang="en-US" sz="2800" dirty="0" smtClean="0">
                  <a:solidFill>
                    <a:srgbClr val="FF0000"/>
                  </a:solidFill>
                </a:rPr>
                <a:t>A E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491880" y="2420887"/>
              <a:ext cx="360040" cy="2246769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C</a:t>
              </a:r>
              <a:r>
                <a:rPr lang="en-US" sz="2800" dirty="0" smtClean="0">
                  <a:solidFill>
                    <a:schemeClr val="accent1"/>
                  </a:solidFill>
                </a:rPr>
                <a:t>D</a:t>
              </a:r>
              <a:r>
                <a:rPr lang="en-US" sz="2800" dirty="0" smtClean="0">
                  <a:solidFill>
                    <a:srgbClr val="FF0000"/>
                  </a:solidFill>
                </a:rPr>
                <a:t> A</a:t>
              </a:r>
              <a:r>
                <a:rPr lang="en-US" sz="2800" dirty="0" smtClean="0">
                  <a:solidFill>
                    <a:schemeClr val="accent1"/>
                  </a:solidFill>
                </a:rPr>
                <a:t>B</a:t>
              </a:r>
              <a:r>
                <a:rPr lang="en-US" sz="2800" dirty="0" smtClean="0">
                  <a:solidFill>
                    <a:srgbClr val="FF0000"/>
                  </a:solidFill>
                </a:rPr>
                <a:t>E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427984" y="2420886"/>
              <a:ext cx="360040" cy="2246769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CE</a:t>
              </a:r>
              <a:r>
                <a:rPr lang="en-US" sz="2800" dirty="0" smtClean="0">
                  <a:solidFill>
                    <a:schemeClr val="accent1"/>
                  </a:solidFill>
                </a:rPr>
                <a:t>D B</a:t>
              </a:r>
              <a:r>
                <a:rPr lang="en-US" sz="2800" dirty="0" smtClean="0">
                  <a:solidFill>
                    <a:srgbClr val="FF0000"/>
                  </a:solidFill>
                </a:rPr>
                <a:t>A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364088" y="2420886"/>
              <a:ext cx="360040" cy="2246769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chemeClr val="accent1"/>
                  </a:solidFill>
                </a:rPr>
                <a:t>D</a:t>
              </a:r>
              <a:r>
                <a:rPr lang="en-US" sz="2800" dirty="0" smtClean="0">
                  <a:solidFill>
                    <a:srgbClr val="FF0000"/>
                  </a:solidFill>
                </a:rPr>
                <a:t> A</a:t>
              </a:r>
              <a:r>
                <a:rPr lang="en-US" sz="2800" dirty="0" smtClean="0">
                  <a:solidFill>
                    <a:schemeClr val="accent1"/>
                  </a:solidFill>
                </a:rPr>
                <a:t>B</a:t>
              </a:r>
              <a:r>
                <a:rPr lang="en-US" sz="2800" dirty="0" smtClean="0">
                  <a:solidFill>
                    <a:srgbClr val="FF0000"/>
                  </a:solidFill>
                </a:rPr>
                <a:t>CE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967762" y="1417638"/>
            <a:ext cx="9924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{B, D}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57300" y="2132856"/>
            <a:ext cx="2983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tx2"/>
                </a:solidFill>
              </a:rPr>
              <a:t>43210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411760" y="4379625"/>
            <a:ext cx="4073624" cy="524508"/>
            <a:chOff x="2411760" y="4379625"/>
            <a:chExt cx="4073624" cy="524508"/>
          </a:xfrm>
        </p:grpSpPr>
        <p:sp>
          <p:nvSpPr>
            <p:cNvPr id="12" name="TextBox 11"/>
            <p:cNvSpPr txBox="1"/>
            <p:nvPr/>
          </p:nvSpPr>
          <p:spPr>
            <a:xfrm>
              <a:off x="2411760" y="4379625"/>
              <a:ext cx="2983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solidFill>
                    <a:schemeClr val="tx2"/>
                  </a:solidFill>
                </a:rPr>
                <a:t>3</a:t>
              </a:r>
              <a:endParaRPr lang="en-GB" sz="28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345020" y="4380913"/>
              <a:ext cx="2983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 smtClean="0">
                  <a:solidFill>
                    <a:schemeClr val="tx2"/>
                  </a:solidFill>
                </a:rPr>
                <a:t>4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278280" y="4379625"/>
              <a:ext cx="2983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>
                  <a:solidFill>
                    <a:schemeClr val="tx2"/>
                  </a:solidFill>
                </a:rPr>
                <a:t>3</a:t>
              </a:r>
              <a:endParaRPr lang="en-GB" sz="28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250904" y="4379625"/>
              <a:ext cx="2983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 smtClean="0">
                  <a:solidFill>
                    <a:schemeClr val="tx2"/>
                  </a:solidFill>
                </a:rPr>
                <a:t>2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187008" y="4379625"/>
              <a:ext cx="29837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dirty="0" smtClean="0">
                  <a:solidFill>
                    <a:schemeClr val="tx2"/>
                  </a:solidFill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74458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Chamberlin-Courant, Formally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640960" cy="4525963"/>
          </a:xfrm>
        </p:spPr>
        <p:txBody>
          <a:bodyPr>
            <a:normAutofit/>
          </a:bodyPr>
          <a:lstStyle/>
          <a:p>
            <a:r>
              <a:rPr lang="en-GB" dirty="0" smtClean="0"/>
              <a:t>The </a:t>
            </a:r>
            <a:r>
              <a:rPr lang="en-GB" dirty="0" smtClean="0">
                <a:solidFill>
                  <a:srgbClr val="FF0000"/>
                </a:solidFill>
              </a:rPr>
              <a:t>score</a:t>
            </a:r>
            <a:r>
              <a:rPr lang="en-GB" dirty="0" smtClean="0"/>
              <a:t> of voter </a:t>
            </a:r>
            <a:r>
              <a:rPr lang="en-GB" dirty="0" smtClean="0">
                <a:solidFill>
                  <a:schemeClr val="accent1"/>
                </a:solidFill>
              </a:rPr>
              <a:t>v</a:t>
            </a:r>
            <a:r>
              <a:rPr lang="en-GB" dirty="0" smtClean="0"/>
              <a:t> for candidate </a:t>
            </a:r>
            <a:r>
              <a:rPr lang="en-GB" dirty="0" smtClean="0">
                <a:solidFill>
                  <a:srgbClr val="FF0000"/>
                </a:solidFill>
              </a:rPr>
              <a:t>c</a:t>
            </a:r>
            <a:r>
              <a:rPr lang="en-GB" dirty="0" smtClean="0"/>
              <a:t>:</a:t>
            </a:r>
            <a:br>
              <a:rPr lang="en-GB" dirty="0" smtClean="0"/>
            </a:br>
            <a:r>
              <a:rPr lang="en-GB" dirty="0" err="1" smtClean="0"/>
              <a:t>sc</a:t>
            </a:r>
            <a:r>
              <a:rPr lang="en-GB" dirty="0" smtClean="0"/>
              <a:t>(</a:t>
            </a:r>
            <a:r>
              <a:rPr lang="en-GB" dirty="0" smtClean="0">
                <a:solidFill>
                  <a:schemeClr val="accent1"/>
                </a:solidFill>
              </a:rPr>
              <a:t>v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FF0000"/>
                </a:solidFill>
              </a:rPr>
              <a:t>c</a:t>
            </a:r>
            <a:r>
              <a:rPr lang="en-GB" dirty="0" smtClean="0"/>
              <a:t>) = </a:t>
            </a:r>
            <a:r>
              <a:rPr lang="en-GB" dirty="0" smtClean="0">
                <a:solidFill>
                  <a:srgbClr val="FF0000"/>
                </a:solidFill>
              </a:rPr>
              <a:t>s</a:t>
            </a:r>
            <a:r>
              <a:rPr lang="en-GB" dirty="0" smtClean="0"/>
              <a:t> if </a:t>
            </a:r>
            <a:r>
              <a:rPr lang="en-GB" dirty="0" smtClean="0">
                <a:solidFill>
                  <a:schemeClr val="accent1"/>
                </a:solidFill>
              </a:rPr>
              <a:t>v</a:t>
            </a:r>
            <a:r>
              <a:rPr lang="en-GB" dirty="0" smtClean="0"/>
              <a:t> ranks </a:t>
            </a:r>
            <a:r>
              <a:rPr lang="en-GB" dirty="0" smtClean="0">
                <a:solidFill>
                  <a:srgbClr val="FF0000"/>
                </a:solidFill>
              </a:rPr>
              <a:t>c</a:t>
            </a:r>
            <a:r>
              <a:rPr lang="en-GB" dirty="0" smtClean="0"/>
              <a:t> in position </a:t>
            </a:r>
            <a:r>
              <a:rPr lang="en-GB" dirty="0" smtClean="0">
                <a:solidFill>
                  <a:srgbClr val="FF0000"/>
                </a:solidFill>
              </a:rPr>
              <a:t>|C| - s</a:t>
            </a:r>
          </a:p>
          <a:p>
            <a:r>
              <a:rPr lang="en-GB" dirty="0" smtClean="0"/>
              <a:t>The </a:t>
            </a:r>
            <a:r>
              <a:rPr lang="en-GB" dirty="0" smtClean="0">
                <a:solidFill>
                  <a:srgbClr val="FF0000"/>
                </a:solidFill>
              </a:rPr>
              <a:t>score</a:t>
            </a:r>
            <a:r>
              <a:rPr lang="en-GB" dirty="0" smtClean="0"/>
              <a:t> of voter </a:t>
            </a:r>
            <a:r>
              <a:rPr lang="en-GB" dirty="0" smtClean="0">
                <a:solidFill>
                  <a:schemeClr val="accent1"/>
                </a:solidFill>
              </a:rPr>
              <a:t>v</a:t>
            </a:r>
            <a:r>
              <a:rPr lang="en-GB" dirty="0" smtClean="0"/>
              <a:t> for committee </a:t>
            </a:r>
            <a:r>
              <a:rPr lang="en-GB" dirty="0" smtClean="0">
                <a:solidFill>
                  <a:srgbClr val="FF0000"/>
                </a:solidFill>
              </a:rPr>
              <a:t>S</a:t>
            </a:r>
            <a:r>
              <a:rPr lang="en-GB" dirty="0" smtClean="0"/>
              <a:t>:</a:t>
            </a:r>
            <a:br>
              <a:rPr lang="en-GB" dirty="0" smtClean="0"/>
            </a:br>
            <a:r>
              <a:rPr lang="en-GB" dirty="0" err="1" smtClean="0"/>
              <a:t>sc</a:t>
            </a:r>
            <a:r>
              <a:rPr lang="en-GB" dirty="0" smtClean="0"/>
              <a:t>(</a:t>
            </a:r>
            <a:r>
              <a:rPr lang="en-GB" dirty="0" smtClean="0">
                <a:solidFill>
                  <a:schemeClr val="accent1"/>
                </a:solidFill>
              </a:rPr>
              <a:t>v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FF0000"/>
                </a:solidFill>
              </a:rPr>
              <a:t>S</a:t>
            </a:r>
            <a:r>
              <a:rPr lang="en-GB" dirty="0" smtClean="0"/>
              <a:t>) = max {</a:t>
            </a:r>
            <a:r>
              <a:rPr lang="en-GB" dirty="0" err="1" smtClean="0"/>
              <a:t>sc</a:t>
            </a:r>
            <a:r>
              <a:rPr lang="en-GB" dirty="0" smtClean="0"/>
              <a:t>(</a:t>
            </a:r>
            <a:r>
              <a:rPr lang="en-GB" dirty="0" smtClean="0">
                <a:solidFill>
                  <a:schemeClr val="accent1"/>
                </a:solidFill>
              </a:rPr>
              <a:t>v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FF0000"/>
                </a:solidFill>
              </a:rPr>
              <a:t>c</a:t>
            </a:r>
            <a:r>
              <a:rPr lang="en-GB" dirty="0" smtClean="0"/>
              <a:t>) : </a:t>
            </a:r>
            <a:r>
              <a:rPr lang="en-GB" dirty="0" smtClean="0">
                <a:solidFill>
                  <a:srgbClr val="FF0000"/>
                </a:solidFill>
              </a:rPr>
              <a:t>c</a:t>
            </a:r>
            <a:r>
              <a:rPr lang="en-GB" dirty="0" smtClean="0"/>
              <a:t> in </a:t>
            </a:r>
            <a:r>
              <a:rPr lang="en-GB" dirty="0" smtClean="0">
                <a:solidFill>
                  <a:srgbClr val="FF0000"/>
                </a:solidFill>
              </a:rPr>
              <a:t>S</a:t>
            </a:r>
            <a:r>
              <a:rPr lang="en-GB" dirty="0" smtClean="0"/>
              <a:t>}</a:t>
            </a:r>
          </a:p>
          <a:p>
            <a:r>
              <a:rPr lang="en-GB" u="sng" dirty="0" smtClean="0"/>
              <a:t>Chamberlin-Courant rule</a:t>
            </a:r>
            <a:r>
              <a:rPr lang="en-GB" dirty="0" smtClean="0"/>
              <a:t>: </a:t>
            </a:r>
            <a:br>
              <a:rPr lang="en-GB" dirty="0" smtClean="0"/>
            </a:br>
            <a:r>
              <a:rPr lang="en-GB" dirty="0" smtClean="0"/>
              <a:t>   </a:t>
            </a:r>
            <a:r>
              <a:rPr lang="en-US" dirty="0" smtClean="0"/>
              <a:t>given 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1 </a:t>
            </a:r>
            <a:r>
              <a:rPr lang="en-US" dirty="0" smtClean="0">
                <a:solidFill>
                  <a:schemeClr val="accent1"/>
                </a:solidFill>
              </a:rPr>
              <a:t>, </a:t>
            </a:r>
            <a:r>
              <a:rPr lang="en-US" dirty="0">
                <a:solidFill>
                  <a:schemeClr val="accent1"/>
                </a:solidFill>
              </a:rPr>
              <a:t>…., </a:t>
            </a:r>
            <a:r>
              <a:rPr lang="en-US" dirty="0" err="1" smtClean="0">
                <a:solidFill>
                  <a:schemeClr val="accent1"/>
                </a:solidFill>
              </a:rPr>
              <a:t>v</a:t>
            </a:r>
            <a:r>
              <a:rPr lang="en-US" baseline="-25000" dirty="0" err="1" smtClean="0">
                <a:solidFill>
                  <a:schemeClr val="accent1"/>
                </a:solidFill>
              </a:rPr>
              <a:t>n</a:t>
            </a:r>
            <a:r>
              <a:rPr lang="en-US" baseline="-25000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, </a:t>
            </a:r>
            <a:r>
              <a:rPr lang="en-US" dirty="0"/>
              <a:t>output a </a:t>
            </a:r>
            <a:r>
              <a:rPr lang="en-US" dirty="0" smtClean="0"/>
              <a:t>committee in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   argmax </a:t>
            </a:r>
            <a:r>
              <a:rPr lang="en-GB" baseline="-25000" dirty="0" smtClean="0">
                <a:solidFill>
                  <a:srgbClr val="FF0000"/>
                </a:solidFill>
              </a:rPr>
              <a:t>S </a:t>
            </a:r>
            <a:r>
              <a:rPr lang="en-GB" baseline="-25000" dirty="0" smtClean="0">
                <a:solidFill>
                  <a:srgbClr val="FF0000"/>
                </a:solidFill>
                <a:sym typeface="Symbol" panose="05050102010706020507" pitchFamily="18" charset="2"/>
              </a:rPr>
              <a:t> C, |S|= k </a:t>
            </a:r>
            <a:r>
              <a:rPr lang="en-GB" baseline="-25000" dirty="0" smtClean="0">
                <a:solidFill>
                  <a:srgbClr val="FF0000"/>
                </a:solidFill>
              </a:rPr>
              <a:t> </a:t>
            </a:r>
            <a:r>
              <a:rPr lang="en-US" sz="4000" dirty="0">
                <a:latin typeface="Symbol" panose="05050102010706020507" pitchFamily="18" charset="2"/>
              </a:rPr>
              <a:t>S</a:t>
            </a:r>
            <a:r>
              <a:rPr lang="en-US" baseline="-25000" dirty="0"/>
              <a:t>i=1, …, n </a:t>
            </a:r>
            <a:r>
              <a:rPr lang="en-US" dirty="0" err="1" smtClean="0"/>
              <a:t>sc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1"/>
                </a:solidFill>
              </a:rPr>
              <a:t>v</a:t>
            </a:r>
            <a:r>
              <a:rPr lang="en-US" baseline="-25000" dirty="0" smtClean="0">
                <a:solidFill>
                  <a:schemeClr val="accent1"/>
                </a:solidFill>
              </a:rPr>
              <a:t>i 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) (utilitarian)</a:t>
            </a:r>
          </a:p>
          <a:p>
            <a:pPr marL="0" indent="0">
              <a:buNone/>
            </a:pPr>
            <a:r>
              <a:rPr lang="en-US" dirty="0" smtClean="0"/>
              <a:t>       </a:t>
            </a:r>
            <a:r>
              <a:rPr lang="en-GB" dirty="0" smtClean="0"/>
              <a:t>argmax </a:t>
            </a:r>
            <a:r>
              <a:rPr lang="en-GB" baseline="-25000" dirty="0">
                <a:solidFill>
                  <a:srgbClr val="FF0000"/>
                </a:solidFill>
              </a:rPr>
              <a:t>S </a:t>
            </a:r>
            <a:r>
              <a:rPr lang="en-GB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 C, |S|= k </a:t>
            </a:r>
            <a:r>
              <a:rPr lang="en-GB" baseline="-25000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min</a:t>
            </a:r>
            <a:r>
              <a:rPr lang="en-US" baseline="-25000" dirty="0" smtClean="0"/>
              <a:t>i=1</a:t>
            </a:r>
            <a:r>
              <a:rPr lang="en-US" baseline="-25000" dirty="0"/>
              <a:t>, …, n </a:t>
            </a:r>
            <a:r>
              <a:rPr lang="en-US" dirty="0" err="1"/>
              <a:t>sc</a:t>
            </a:r>
            <a:r>
              <a:rPr lang="en-US" dirty="0"/>
              <a:t>(</a:t>
            </a:r>
            <a:r>
              <a:rPr lang="en-US" dirty="0">
                <a:solidFill>
                  <a:schemeClr val="accent1"/>
                </a:solidFill>
              </a:rPr>
              <a:t>v</a:t>
            </a:r>
            <a:r>
              <a:rPr lang="en-US" baseline="-25000" dirty="0">
                <a:solidFill>
                  <a:schemeClr val="accent1"/>
                </a:solidFill>
              </a:rPr>
              <a:t>i 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/>
              <a:t>) </a:t>
            </a:r>
            <a:r>
              <a:rPr lang="en-US" dirty="0" smtClean="0"/>
              <a:t>(egalitarian)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677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Difficulties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68960"/>
          </a:xfrm>
        </p:spPr>
        <p:txBody>
          <a:bodyPr>
            <a:normAutofit lnSpcReduction="10000"/>
          </a:bodyPr>
          <a:lstStyle/>
          <a:p>
            <a:r>
              <a:rPr lang="en-US" u="sng" dirty="0" smtClean="0"/>
              <a:t>Problem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with no assumption on preference structure</a:t>
            </a:r>
          </a:p>
          <a:p>
            <a:pPr lvl="1"/>
            <a:r>
              <a:rPr lang="en-US" dirty="0" smtClean="0">
                <a:solidFill>
                  <a:schemeClr val="accent1"/>
                </a:solidFill>
              </a:rPr>
              <a:t>counterintuitive behavior </a:t>
            </a:r>
            <a:r>
              <a:rPr lang="en-US" dirty="0" smtClean="0"/>
              <a:t>may occur</a:t>
            </a:r>
          </a:p>
          <a:p>
            <a:pPr lvl="2"/>
            <a:r>
              <a:rPr lang="en-US" dirty="0" smtClean="0"/>
              <a:t>majority of voters may prefer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</a:p>
          <a:p>
            <a:pPr lvl="2"/>
            <a:r>
              <a:rPr lang="en-US" dirty="0" smtClean="0"/>
              <a:t>Arrow’s theorem, </a:t>
            </a:r>
            <a:r>
              <a:rPr lang="en-US" dirty="0" err="1" smtClean="0"/>
              <a:t>Gibbard</a:t>
            </a:r>
            <a:r>
              <a:rPr lang="en-US" dirty="0" smtClean="0"/>
              <a:t>-Satterthwaite theorem</a:t>
            </a:r>
          </a:p>
          <a:p>
            <a:pPr lvl="1"/>
            <a:r>
              <a:rPr lang="en-US" dirty="0" smtClean="0"/>
              <a:t>computational problems are often </a:t>
            </a:r>
            <a:r>
              <a:rPr lang="en-US" dirty="0" smtClean="0">
                <a:solidFill>
                  <a:schemeClr val="accent1"/>
                </a:solidFill>
              </a:rPr>
              <a:t>hard </a:t>
            </a:r>
          </a:p>
          <a:p>
            <a:pPr lvl="2"/>
            <a:r>
              <a:rPr lang="en-US" dirty="0" smtClean="0"/>
              <a:t>e.g., selecting </a:t>
            </a:r>
            <a:r>
              <a:rPr lang="en-US" dirty="0" err="1" smtClean="0"/>
              <a:t>Kemeny</a:t>
            </a:r>
            <a:r>
              <a:rPr lang="en-US" dirty="0" smtClean="0"/>
              <a:t> or Chamberlin-Courant winners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403649" y="4793704"/>
            <a:ext cx="5453158" cy="1822778"/>
            <a:chOff x="1403649" y="4793704"/>
            <a:chExt cx="5453158" cy="1822778"/>
          </a:xfrm>
        </p:grpSpPr>
        <p:sp>
          <p:nvSpPr>
            <p:cNvPr id="4" name="TextBox 3"/>
            <p:cNvSpPr txBox="1"/>
            <p:nvPr/>
          </p:nvSpPr>
          <p:spPr>
            <a:xfrm>
              <a:off x="1403649" y="4800600"/>
              <a:ext cx="360040" cy="181588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ABCD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051720" y="4797152"/>
              <a:ext cx="360040" cy="181588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BCDA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688336" y="4800600"/>
              <a:ext cx="360040" cy="181588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CABD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328416" y="4797152"/>
              <a:ext cx="360040" cy="181588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DABC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968496" y="4797152"/>
              <a:ext cx="360040" cy="181588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BCDA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572000" y="4797152"/>
              <a:ext cx="360040" cy="181588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CDAB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220071" y="4793704"/>
              <a:ext cx="360040" cy="181588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ABCD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856687" y="4797152"/>
              <a:ext cx="360040" cy="181588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BCAD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96767" y="4793704"/>
              <a:ext cx="360040" cy="1815882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CABD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8438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This Tutorial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en-GB" dirty="0" smtClean="0"/>
              <a:t>Preferences are rarely completely </a:t>
            </a:r>
            <a:r>
              <a:rPr lang="en-GB" dirty="0" smtClean="0">
                <a:solidFill>
                  <a:srgbClr val="FF0000"/>
                </a:solidFill>
              </a:rPr>
              <a:t>arbitrary</a:t>
            </a:r>
          </a:p>
          <a:p>
            <a:r>
              <a:rPr lang="en-GB" dirty="0" smtClean="0"/>
              <a:t>If voters’ preferences are </a:t>
            </a:r>
            <a:r>
              <a:rPr lang="en-GB" dirty="0" smtClean="0">
                <a:solidFill>
                  <a:srgbClr val="FF0000"/>
                </a:solidFill>
              </a:rPr>
              <a:t>structured</a:t>
            </a:r>
          </a:p>
          <a:p>
            <a:pPr lvl="1"/>
            <a:r>
              <a:rPr lang="en-GB" dirty="0" smtClean="0">
                <a:solidFill>
                  <a:schemeClr val="accent1"/>
                </a:solidFill>
              </a:rPr>
              <a:t>impossibility</a:t>
            </a:r>
            <a:r>
              <a:rPr lang="en-GB" dirty="0" smtClean="0"/>
              <a:t> results may disappear</a:t>
            </a:r>
          </a:p>
          <a:p>
            <a:pPr lvl="1"/>
            <a:r>
              <a:rPr lang="en-GB" dirty="0" smtClean="0">
                <a:solidFill>
                  <a:schemeClr val="accent1"/>
                </a:solidFill>
              </a:rPr>
              <a:t>algorithmic complexity</a:t>
            </a:r>
            <a:r>
              <a:rPr lang="en-GB" dirty="0" smtClean="0"/>
              <a:t> results may disappear</a:t>
            </a:r>
          </a:p>
          <a:p>
            <a:r>
              <a:rPr lang="en-GB" dirty="0" smtClean="0"/>
              <a:t>We will see some examples of </a:t>
            </a:r>
            <a:r>
              <a:rPr lang="en-GB" dirty="0" smtClean="0">
                <a:solidFill>
                  <a:srgbClr val="FF0000"/>
                </a:solidFill>
              </a:rPr>
              <a:t>structured preferences</a:t>
            </a:r>
            <a:r>
              <a:rPr lang="en-GB" dirty="0" smtClean="0"/>
              <a:t> for which this is the case:</a:t>
            </a:r>
          </a:p>
          <a:p>
            <a:pPr lvl="1"/>
            <a:r>
              <a:rPr lang="en-GB" dirty="0" smtClean="0"/>
              <a:t>single-peaked preferences</a:t>
            </a:r>
          </a:p>
          <a:p>
            <a:pPr lvl="1"/>
            <a:r>
              <a:rPr lang="en-GB" dirty="0" smtClean="0"/>
              <a:t>single-crossing preferences</a:t>
            </a:r>
          </a:p>
          <a:p>
            <a:pPr lvl="1"/>
            <a:r>
              <a:rPr lang="en-GB" dirty="0" smtClean="0"/>
              <a:t>and more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2059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/>
                </a:solidFill>
              </a:rPr>
              <a:t>Plan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Restricted domains: </a:t>
            </a:r>
            <a:br>
              <a:rPr lang="en-GB" dirty="0" smtClean="0"/>
            </a:br>
            <a:r>
              <a:rPr lang="en-GB" dirty="0" smtClean="0">
                <a:solidFill>
                  <a:srgbClr val="FF0000"/>
                </a:solidFill>
              </a:rPr>
              <a:t>definitions</a:t>
            </a:r>
            <a:r>
              <a:rPr lang="en-GB" dirty="0" smtClean="0"/>
              <a:t> and social choice theoretic </a:t>
            </a:r>
            <a:r>
              <a:rPr lang="en-GB" dirty="0" smtClean="0">
                <a:solidFill>
                  <a:srgbClr val="FF0000"/>
                </a:solidFill>
              </a:rPr>
              <a:t>properties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Recognizing</a:t>
            </a:r>
            <a:r>
              <a:rPr lang="en-GB" dirty="0" smtClean="0"/>
              <a:t> profiles that belong to restricted domains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Exploiting</a:t>
            </a:r>
            <a:r>
              <a:rPr lang="en-GB" dirty="0" smtClean="0"/>
              <a:t> the structure: efficient algorithms for social choice problems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3657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38100">
          <a:solidFill>
            <a:schemeClr val="accent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38100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8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54863</TotalTime>
  <Words>1065</Words>
  <Application>Microsoft Office PowerPoint</Application>
  <PresentationFormat>On-screen Show (4:3)</PresentationFormat>
  <Paragraphs>307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Algerian</vt:lpstr>
      <vt:lpstr>Arial</vt:lpstr>
      <vt:lpstr>Brush Script MT</vt:lpstr>
      <vt:lpstr>Calibri</vt:lpstr>
      <vt:lpstr>Cambria Math</vt:lpstr>
      <vt:lpstr>Symbol</vt:lpstr>
      <vt:lpstr>Office Theme</vt:lpstr>
      <vt:lpstr>Domain Restrictions in Computational Social Choice  Edith Elkind  University of Oxford</vt:lpstr>
      <vt:lpstr>Model</vt:lpstr>
      <vt:lpstr>Example (Rankings): Kemeny Rule</vt:lpstr>
      <vt:lpstr>Kemeny Rule, Formally</vt:lpstr>
      <vt:lpstr>Example (Committees):  Chamberlin-Courant</vt:lpstr>
      <vt:lpstr>Chamberlin-Courant, Formally</vt:lpstr>
      <vt:lpstr>Difficulties</vt:lpstr>
      <vt:lpstr>This Tutorial</vt:lpstr>
      <vt:lpstr>Plan</vt:lpstr>
      <vt:lpstr>Single-Peaked Preferences </vt:lpstr>
      <vt:lpstr>Single-Peaked Preferences</vt:lpstr>
      <vt:lpstr>SP Preferences: Transitivity </vt:lpstr>
      <vt:lpstr>SP Preferences: Condorcet Winners </vt:lpstr>
      <vt:lpstr>SP Preferences:  Circumventing Gibbard-Satterthwaite </vt:lpstr>
      <vt:lpstr>SP Preferences: Median Is Truthful </vt:lpstr>
      <vt:lpstr>SP Preferences: Median is Truthful  </vt:lpstr>
      <vt:lpstr>SP Preferences: Equivalent Definitions</vt:lpstr>
      <vt:lpstr>Equivalent Definitions: Proofs</vt:lpstr>
      <vt:lpstr>Equivalent Definitions: Proofs</vt:lpstr>
      <vt:lpstr>Equivalent Definitions: Proofs</vt:lpstr>
      <vt:lpstr>SP Preferences: Properties</vt:lpstr>
      <vt:lpstr>Single-Crossing Preferences</vt:lpstr>
      <vt:lpstr>SC Preferences: Majority is Transitive</vt:lpstr>
      <vt:lpstr>???</vt:lpstr>
      <vt:lpstr>Single-Peaked Profile That Is Not Single-Crossing</vt:lpstr>
      <vt:lpstr>Single-Crossing Profile That Is Not Single-Peaked</vt:lpstr>
      <vt:lpstr>PowerPoint Presentation</vt:lpstr>
      <vt:lpstr>1D-Euclidean Preferences</vt:lpstr>
      <vt:lpstr>1-Euc = SP ∩ SC?</vt:lpstr>
      <vt:lpstr>PowerPoint Presentation</vt:lpstr>
      <vt:lpstr>Preferences SP on Trees</vt:lpstr>
      <vt:lpstr>Making Sense of the Definition</vt:lpstr>
      <vt:lpstr>Preferences SP on Trees</vt:lpstr>
      <vt:lpstr>Preferences SP on Trees: Special Cases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MAS371: Mathematical Foundations of Game Theory  Lecture 1</dc:title>
  <dc:creator>Edith Elkind (Asst Prof)</dc:creator>
  <cp:lastModifiedBy>Edith Elkind</cp:lastModifiedBy>
  <cp:revision>644</cp:revision>
  <dcterms:created xsi:type="dcterms:W3CDTF">2011-01-22T04:27:03Z</dcterms:created>
  <dcterms:modified xsi:type="dcterms:W3CDTF">2016-07-19T14:47:32Z</dcterms:modified>
</cp:coreProperties>
</file>